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4"/>
    <p:sldMasterId id="2147483701" r:id="rId5"/>
  </p:sldMasterIdLst>
  <p:notesMasterIdLst>
    <p:notesMasterId r:id="rId17"/>
  </p:notesMasterIdLst>
  <p:handoutMasterIdLst>
    <p:handoutMasterId r:id="rId18"/>
  </p:handoutMasterIdLst>
  <p:sldIdLst>
    <p:sldId id="293" r:id="rId6"/>
    <p:sldId id="920" r:id="rId7"/>
    <p:sldId id="826" r:id="rId8"/>
    <p:sldId id="954" r:id="rId9"/>
    <p:sldId id="945" r:id="rId10"/>
    <p:sldId id="946" r:id="rId11"/>
    <p:sldId id="955" r:id="rId12"/>
    <p:sldId id="948" r:id="rId13"/>
    <p:sldId id="949" r:id="rId14"/>
    <p:sldId id="950" r:id="rId15"/>
    <p:sldId id="962" r:id="rId16"/>
  </p:sldIdLst>
  <p:sldSz cx="9144000" cy="6858000" type="screen4x3"/>
  <p:notesSz cx="7104063" cy="10234613"/>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D74A5A-542F-15A5-541F-48BADCFD34AF}" name="Nicolas Parot" initials="NP" userId="Nicolas Parot" providerId="None"/>
  <p188:author id="{23AF8965-45A7-FEEB-7B63-81DBF9ECA42B}" name="Raimundo Vargas" initials="RV" userId="S::rvargas@indepasset.com::ceb0a42e-6316-49dc-9706-2b621b402ebd" providerId="AD"/>
  <p188:author id="{7ACE63B0-2E94-43EE-089C-17D893F2B837}" name="Juan Agustín Castellón" initials="JAC" userId="Juan Agustín Castellón" providerId="None"/>
  <p188:author id="{FE9327DF-43DE-826E-8BBD-7960B429DB74}" name="Maria Jesus Rabat" initials="MJR" userId="S::mjrabat@indepasset.com::00b0f787-89e3-452f-bc1e-362de15b93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Isabel Calvo" initials="IC" lastIdx="13" clrIdx="0"/>
  <p:cmAuthor id="7" name="Raimundo Vargas" initials="RV" lastIdx="2" clrIdx="7">
    <p:extLst>
      <p:ext uri="{19B8F6BF-5375-455C-9EA6-DF929625EA0E}">
        <p15:presenceInfo xmlns:p15="http://schemas.microsoft.com/office/powerpoint/2012/main" userId="S::rvargas@indepasset.com::ceb0a42e-6316-49dc-9706-2b621b402ebd" providerId="AD"/>
      </p:ext>
    </p:extLst>
  </p:cmAuthor>
  <p:cmAuthor id="1" name="Maria Jesus Rabat" initials="MJR" lastIdx="144" clrIdx="1">
    <p:extLst>
      <p:ext uri="{19B8F6BF-5375-455C-9EA6-DF929625EA0E}">
        <p15:presenceInfo xmlns:p15="http://schemas.microsoft.com/office/powerpoint/2012/main" userId="S::mjrabat@indepasset.com::00b0f787-89e3-452f-bc1e-362de15b9301" providerId="AD"/>
      </p:ext>
    </p:extLst>
  </p:cmAuthor>
  <p:cmAuthor id="2" name="Rene Cardosso" initials="RC" lastIdx="14" clrIdx="2">
    <p:extLst>
      <p:ext uri="{19B8F6BF-5375-455C-9EA6-DF929625EA0E}">
        <p15:presenceInfo xmlns:p15="http://schemas.microsoft.com/office/powerpoint/2012/main" userId="S::rcardosso@indepasset.com::1e086e7f-ad41-47bb-90b2-26709d917ec8" providerId="AD"/>
      </p:ext>
    </p:extLst>
  </p:cmAuthor>
  <p:cmAuthor id="3" name="Ignacio Ossandon" initials="IO" lastIdx="18" clrIdx="3">
    <p:extLst>
      <p:ext uri="{19B8F6BF-5375-455C-9EA6-DF929625EA0E}">
        <p15:presenceInfo xmlns:p15="http://schemas.microsoft.com/office/powerpoint/2012/main" userId="Ignacio Ossandon" providerId="None"/>
      </p:ext>
    </p:extLst>
  </p:cmAuthor>
  <p:cmAuthor id="4" name="Ignacio Ossandon" initials="IO [2]" lastIdx="34" clrIdx="4">
    <p:extLst>
      <p:ext uri="{19B8F6BF-5375-455C-9EA6-DF929625EA0E}">
        <p15:presenceInfo xmlns:p15="http://schemas.microsoft.com/office/powerpoint/2012/main" userId="S::iossandon@indepasset.com::0b1e2301-cdcd-4cf4-8149-0ca80e6c761a" providerId="AD"/>
      </p:ext>
    </p:extLst>
  </p:cmAuthor>
  <p:cmAuthor id="5" name="Eugenio Cristi" initials="EC" lastIdx="3" clrIdx="5">
    <p:extLst>
      <p:ext uri="{19B8F6BF-5375-455C-9EA6-DF929625EA0E}">
        <p15:presenceInfo xmlns:p15="http://schemas.microsoft.com/office/powerpoint/2012/main" userId="S::ecristi@independencia-sa.cl::f2387993-675d-4f0f-a85d-30e24663bac0" providerId="AD"/>
      </p:ext>
    </p:extLst>
  </p:cmAuthor>
  <p:cmAuthor id="6" name="Nicolas Parot" initials="NP" lastIdx="6" clrIdx="6">
    <p:extLst>
      <p:ext uri="{19B8F6BF-5375-455C-9EA6-DF929625EA0E}">
        <p15:presenceInfo xmlns:p15="http://schemas.microsoft.com/office/powerpoint/2012/main" userId="Nicolas Par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D7D31"/>
    <a:srgbClr val="3B5E97"/>
    <a:srgbClr val="4472C4"/>
    <a:srgbClr val="203864"/>
    <a:srgbClr val="D6DCE5"/>
    <a:srgbClr val="595959"/>
    <a:srgbClr val="284066"/>
    <a:srgbClr val="E5F1F3"/>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49" autoAdjust="0"/>
    <p:restoredTop sz="95226" autoAdjust="0"/>
  </p:normalViewPr>
  <p:slideViewPr>
    <p:cSldViewPr snapToGrid="0">
      <p:cViewPr varScale="1">
        <p:scale>
          <a:sx n="111" d="100"/>
          <a:sy n="111" d="100"/>
        </p:scale>
        <p:origin x="1212" y="78"/>
      </p:cViewPr>
      <p:guideLst>
        <p:guide orient="horz" pos="2160"/>
        <p:guide pos="2880"/>
      </p:guideLst>
    </p:cSldViewPr>
  </p:slideViewPr>
  <p:notesTextViewPr>
    <p:cViewPr>
      <p:scale>
        <a:sx n="1" d="1"/>
        <a:sy n="1" d="1"/>
      </p:scale>
      <p:origin x="0" y="0"/>
    </p:cViewPr>
  </p:notesTextViewPr>
  <p:notesViewPr>
    <p:cSldViewPr snapToGrid="0">
      <p:cViewPr varScale="1">
        <p:scale>
          <a:sx n="53" d="100"/>
          <a:sy n="53" d="100"/>
        </p:scale>
        <p:origin x="198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192.168.168.14\intvf\Fondo%20Independencia%20CORE%20U.S.%20I\21.%20Proyecciones%20rentabilidad\5.%20Fondo%20CORE%20US%20I%20-%20Resumen%20Financierov2.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L" dirty="0"/>
              <a:t>Evolución Histórica Valor Cuota +</a:t>
            </a:r>
            <a:r>
              <a:rPr lang="es-CL" baseline="0" dirty="0"/>
              <a:t> Dividendos Acumulados (USD)</a:t>
            </a:r>
            <a:endParaRPr lang="es-CL" dirty="0"/>
          </a:p>
        </c:rich>
      </c:tx>
      <c:layout>
        <c:manualLayout>
          <c:xMode val="edge"/>
          <c:yMode val="edge"/>
          <c:x val="0.13833664935590476"/>
          <c:y val="5.825253882873956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manualLayout>
          <c:layoutTarget val="inner"/>
          <c:xMode val="edge"/>
          <c:yMode val="edge"/>
          <c:x val="6.5952148108181022E-2"/>
          <c:y val="0.21666772460780281"/>
          <c:w val="0.91049285088015108"/>
          <c:h val="0.47322350984391232"/>
        </c:manualLayout>
      </c:layout>
      <c:barChart>
        <c:barDir val="col"/>
        <c:grouping val="stacked"/>
        <c:varyColors val="0"/>
        <c:ser>
          <c:idx val="0"/>
          <c:order val="0"/>
          <c:tx>
            <c:strRef>
              <c:f>Resumen!$V$3</c:f>
              <c:strCache>
                <c:ptCount val="1"/>
                <c:pt idx="0">
                  <c:v>Valor Cuota</c:v>
                </c:pt>
              </c:strCache>
            </c:strRef>
          </c:tx>
          <c:spPr>
            <a:solidFill>
              <a:schemeClr val="accent1"/>
            </a:solidFill>
            <a:ln>
              <a:noFill/>
            </a:ln>
            <a:effectLst/>
          </c:spPr>
          <c:invertIfNegative val="0"/>
          <c:cat>
            <c:strRef>
              <c:f>Resumen!$R$4:$R$20</c:f>
              <c:strCache>
                <c:ptCount val="17"/>
                <c:pt idx="0">
                  <c:v> Q3-2018 </c:v>
                </c:pt>
                <c:pt idx="1">
                  <c:v> Q4-2018 </c:v>
                </c:pt>
                <c:pt idx="2">
                  <c:v> Q1-2019 </c:v>
                </c:pt>
                <c:pt idx="3">
                  <c:v>Q2-2019</c:v>
                </c:pt>
                <c:pt idx="4">
                  <c:v>Q3-2019</c:v>
                </c:pt>
                <c:pt idx="5">
                  <c:v> Q4-2019 </c:v>
                </c:pt>
                <c:pt idx="6">
                  <c:v> Q1-2020 </c:v>
                </c:pt>
                <c:pt idx="7">
                  <c:v> Q2-2020 </c:v>
                </c:pt>
                <c:pt idx="8">
                  <c:v>Q3-2020</c:v>
                </c:pt>
                <c:pt idx="9">
                  <c:v>Q4-2020</c:v>
                </c:pt>
                <c:pt idx="10">
                  <c:v> Q1-2021 </c:v>
                </c:pt>
                <c:pt idx="11">
                  <c:v>Q2-2021</c:v>
                </c:pt>
                <c:pt idx="12">
                  <c:v>Q3-2021</c:v>
                </c:pt>
                <c:pt idx="13">
                  <c:v>Q4-2021</c:v>
                </c:pt>
                <c:pt idx="14">
                  <c:v>Q1-2022</c:v>
                </c:pt>
                <c:pt idx="15">
                  <c:v>Q2-2022</c:v>
                </c:pt>
                <c:pt idx="16">
                  <c:v>Q3-2022</c:v>
                </c:pt>
              </c:strCache>
            </c:strRef>
          </c:cat>
          <c:val>
            <c:numRef>
              <c:f>Resumen!$V$4:$V$20</c:f>
              <c:numCache>
                <c:formatCode>0.00000</c:formatCode>
                <c:ptCount val="17"/>
                <c:pt idx="0">
                  <c:v>0.99830174323996435</c:v>
                </c:pt>
                <c:pt idx="1">
                  <c:v>1.0402710640249602</c:v>
                </c:pt>
                <c:pt idx="2">
                  <c:v>1.043233011738153</c:v>
                </c:pt>
                <c:pt idx="3">
                  <c:v>1.029283534422033</c:v>
                </c:pt>
                <c:pt idx="4">
                  <c:v>1.0430215996739558</c:v>
                </c:pt>
                <c:pt idx="5">
                  <c:v>1.0817661999999999</c:v>
                </c:pt>
                <c:pt idx="6">
                  <c:v>1.08874238</c:v>
                </c:pt>
                <c:pt idx="7">
                  <c:v>1.08962973</c:v>
                </c:pt>
                <c:pt idx="8">
                  <c:v>1.0993999999999999</c:v>
                </c:pt>
                <c:pt idx="9">
                  <c:v>0.98899999996080756</c:v>
                </c:pt>
                <c:pt idx="10">
                  <c:v>0.98066829843838799</c:v>
                </c:pt>
                <c:pt idx="11">
                  <c:v>0.99073360493972418</c:v>
                </c:pt>
                <c:pt idx="12">
                  <c:v>1.0064759717297909</c:v>
                </c:pt>
                <c:pt idx="13">
                  <c:v>1.0042783131783592</c:v>
                </c:pt>
                <c:pt idx="14">
                  <c:v>1.003855886904355</c:v>
                </c:pt>
                <c:pt idx="15">
                  <c:v>1.0077</c:v>
                </c:pt>
                <c:pt idx="16">
                  <c:v>1.0031709633044399</c:v>
                </c:pt>
              </c:numCache>
            </c:numRef>
          </c:val>
          <c:extLst>
            <c:ext xmlns:c16="http://schemas.microsoft.com/office/drawing/2014/chart" uri="{C3380CC4-5D6E-409C-BE32-E72D297353CC}">
              <c16:uniqueId val="{00000000-A21B-40E3-AA12-53C0EC7A4EAC}"/>
            </c:ext>
          </c:extLst>
        </c:ser>
        <c:ser>
          <c:idx val="1"/>
          <c:order val="1"/>
          <c:tx>
            <c:strRef>
              <c:f>Resumen!$U$3</c:f>
              <c:strCache>
                <c:ptCount val="1"/>
                <c:pt idx="0">
                  <c:v>Dividendos Acumulados Por Cuota</c:v>
                </c:pt>
              </c:strCache>
            </c:strRef>
          </c:tx>
          <c:spPr>
            <a:solidFill>
              <a:schemeClr val="accent2"/>
            </a:solidFill>
            <a:ln>
              <a:noFill/>
            </a:ln>
            <a:effectLst/>
          </c:spPr>
          <c:invertIfNegative val="0"/>
          <c:cat>
            <c:strRef>
              <c:f>Resumen!$R$4:$R$20</c:f>
              <c:strCache>
                <c:ptCount val="17"/>
                <c:pt idx="0">
                  <c:v> Q3-2018 </c:v>
                </c:pt>
                <c:pt idx="1">
                  <c:v> Q4-2018 </c:v>
                </c:pt>
                <c:pt idx="2">
                  <c:v> Q1-2019 </c:v>
                </c:pt>
                <c:pt idx="3">
                  <c:v>Q2-2019</c:v>
                </c:pt>
                <c:pt idx="4">
                  <c:v>Q3-2019</c:v>
                </c:pt>
                <c:pt idx="5">
                  <c:v> Q4-2019 </c:v>
                </c:pt>
                <c:pt idx="6">
                  <c:v> Q1-2020 </c:v>
                </c:pt>
                <c:pt idx="7">
                  <c:v> Q2-2020 </c:v>
                </c:pt>
                <c:pt idx="8">
                  <c:v>Q3-2020</c:v>
                </c:pt>
                <c:pt idx="9">
                  <c:v>Q4-2020</c:v>
                </c:pt>
                <c:pt idx="10">
                  <c:v> Q1-2021 </c:v>
                </c:pt>
                <c:pt idx="11">
                  <c:v>Q2-2021</c:v>
                </c:pt>
                <c:pt idx="12">
                  <c:v>Q3-2021</c:v>
                </c:pt>
                <c:pt idx="13">
                  <c:v>Q4-2021</c:v>
                </c:pt>
                <c:pt idx="14">
                  <c:v>Q1-2022</c:v>
                </c:pt>
                <c:pt idx="15">
                  <c:v>Q2-2022</c:v>
                </c:pt>
                <c:pt idx="16">
                  <c:v>Q3-2022</c:v>
                </c:pt>
              </c:strCache>
            </c:strRef>
          </c:cat>
          <c:val>
            <c:numRef>
              <c:f>Resumen!$U$4:$U$20</c:f>
              <c:numCache>
                <c:formatCode>0.00000</c:formatCode>
                <c:ptCount val="17"/>
                <c:pt idx="0">
                  <c:v>0</c:v>
                </c:pt>
                <c:pt idx="1">
                  <c:v>7.9897064745723008E-3</c:v>
                </c:pt>
                <c:pt idx="2">
                  <c:v>2.1008203767395317E-2</c:v>
                </c:pt>
                <c:pt idx="3">
                  <c:v>3.5338203767395319E-2</c:v>
                </c:pt>
                <c:pt idx="4">
                  <c:v>4.7058203767395321E-2</c:v>
                </c:pt>
                <c:pt idx="5">
                  <c:v>5.627820376739532E-2</c:v>
                </c:pt>
                <c:pt idx="6">
                  <c:v>6.7218203767395318E-2</c:v>
                </c:pt>
                <c:pt idx="7">
                  <c:v>7.6908203767395322E-2</c:v>
                </c:pt>
                <c:pt idx="8">
                  <c:v>8.7418201980610871E-2</c:v>
                </c:pt>
                <c:pt idx="9">
                  <c:v>0.10883303171933548</c:v>
                </c:pt>
                <c:pt idx="10">
                  <c:v>0.11194303175891987</c:v>
                </c:pt>
                <c:pt idx="11">
                  <c:v>0.11608303180751853</c:v>
                </c:pt>
                <c:pt idx="12">
                  <c:v>0.24497303184631905</c:v>
                </c:pt>
                <c:pt idx="13">
                  <c:v>0.24497303184631905</c:v>
                </c:pt>
                <c:pt idx="14">
                  <c:v>0.25615303217130475</c:v>
                </c:pt>
                <c:pt idx="15">
                  <c:v>0.27309303251700973</c:v>
                </c:pt>
                <c:pt idx="16">
                  <c:v>0.28822303227317453</c:v>
                </c:pt>
              </c:numCache>
            </c:numRef>
          </c:val>
          <c:extLst>
            <c:ext xmlns:c16="http://schemas.microsoft.com/office/drawing/2014/chart" uri="{C3380CC4-5D6E-409C-BE32-E72D297353CC}">
              <c16:uniqueId val="{00000001-A21B-40E3-AA12-53C0EC7A4EAC}"/>
            </c:ext>
          </c:extLst>
        </c:ser>
        <c:dLbls>
          <c:showLegendKey val="0"/>
          <c:showVal val="0"/>
          <c:showCatName val="0"/>
          <c:showSerName val="0"/>
          <c:showPercent val="0"/>
          <c:showBubbleSize val="0"/>
        </c:dLbls>
        <c:gapWidth val="150"/>
        <c:overlap val="100"/>
        <c:axId val="16565584"/>
        <c:axId val="1931383440"/>
      </c:barChart>
      <c:catAx>
        <c:axId val="16565584"/>
        <c:scaling>
          <c:orientation val="minMax"/>
        </c:scaling>
        <c:delete val="0"/>
        <c:axPos val="b"/>
        <c:numFmt formatCode="mm/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931383440"/>
        <c:crosses val="autoZero"/>
        <c:auto val="1"/>
        <c:lblAlgn val="ctr"/>
        <c:lblOffset val="100"/>
        <c:noMultiLvlLbl val="1"/>
      </c:catAx>
      <c:valAx>
        <c:axId val="1931383440"/>
        <c:scaling>
          <c:orientation val="minMax"/>
          <c:min val="0.70000000000000007"/>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6565584"/>
        <c:crosses val="autoZero"/>
        <c:crossBetween val="between"/>
      </c:valAx>
      <c:spPr>
        <a:noFill/>
        <a:ln>
          <a:noFill/>
        </a:ln>
        <a:effectLst/>
      </c:spPr>
    </c:plotArea>
    <c:legend>
      <c:legendPos val="b"/>
      <c:layout>
        <c:manualLayout>
          <c:xMode val="edge"/>
          <c:yMode val="edge"/>
          <c:x val="0.26396101706346531"/>
          <c:y val="0.90142104493305997"/>
          <c:w val="0.48492597963175288"/>
          <c:h val="9.857895506694007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87573943873946"/>
          <c:y val="0.18138356028227809"/>
          <c:w val="0.60020183073467026"/>
          <c:h val="0.81861643971772191"/>
        </c:manualLayout>
      </c:layout>
      <c:doughnutChart>
        <c:varyColors val="1"/>
        <c:ser>
          <c:idx val="0"/>
          <c:order val="0"/>
          <c:tx>
            <c:strRef>
              <c:f>'Indices Portfolio Q4 21'!$Q$16</c:f>
              <c:strCache>
                <c:ptCount val="1"/>
              </c:strCache>
            </c:strRef>
          </c:tx>
          <c:dLbls>
            <c:dLbl>
              <c:idx val="0"/>
              <c:layout>
                <c:manualLayout>
                  <c:x val="0.16458579093257897"/>
                  <c:y val="-1.723637348694281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C46-4D3D-BAAD-D0836D5698D4}"/>
                </c:ext>
              </c:extLst>
            </c:dLbl>
            <c:dLbl>
              <c:idx val="1"/>
              <c:layout>
                <c:manualLayout>
                  <c:x val="0.14480167041072697"/>
                  <c:y val="9.330129687169137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9C46-4D3D-BAAD-D0836D5698D4}"/>
                </c:ext>
              </c:extLst>
            </c:dLbl>
            <c:dLbl>
              <c:idx val="2"/>
              <c:layout>
                <c:manualLayout>
                  <c:x val="8.4502758142143267E-2"/>
                  <c:y val="5.488260739921263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A147-4862-BD11-DD392F76666B}"/>
                </c:ext>
              </c:extLst>
            </c:dLbl>
            <c:dLbl>
              <c:idx val="3"/>
              <c:layout>
                <c:manualLayout>
                  <c:x val="6.7364524361290606E-4"/>
                  <c:y val="8.4750648995298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C46-4D3D-BAAD-D0836D5698D4}"/>
                </c:ext>
              </c:extLst>
            </c:dLbl>
            <c:dLbl>
              <c:idx val="4"/>
              <c:layout>
                <c:manualLayout>
                  <c:x val="-4.6661691309984279E-2"/>
                  <c:y val="-9.9684855731499451E-3"/>
                </c:manualLayout>
              </c:layout>
              <c:spPr>
                <a:solidFill>
                  <a:sysClr val="window" lastClr="FFFFFF"/>
                </a:solidFill>
                <a:ln>
                  <a:solidFill>
                    <a:sysClr val="windowText" lastClr="000000">
                      <a:lumMod val="65000"/>
                      <a:lumOff val="35000"/>
                    </a:sysClr>
                  </a:solidFill>
                </a:ln>
                <a:effectLst/>
              </c:spPr>
              <c:txPr>
                <a:bodyPr wrap="square" lIns="38100" tIns="19050" rIns="38100" bIns="19050" anchor="ctr">
                  <a:noAutofit/>
                </a:bodyPr>
                <a:lstStyle/>
                <a:p>
                  <a:pPr>
                    <a:defRPr sz="800"/>
                  </a:pPr>
                  <a:endParaRPr lang="es-CL"/>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4969281805767227"/>
                      <c:h val="0.13109380604400117"/>
                    </c:manualLayout>
                  </c15:layout>
                </c:ext>
                <c:ext xmlns:c16="http://schemas.microsoft.com/office/drawing/2014/chart" uri="{C3380CC4-5D6E-409C-BE32-E72D297353CC}">
                  <c16:uniqueId val="{00000002-9C46-4D3D-BAAD-D0836D5698D4}"/>
                </c:ext>
              </c:extLst>
            </c:dLbl>
            <c:dLbl>
              <c:idx val="5"/>
              <c:layout>
                <c:manualLayout>
                  <c:x val="0.17302945714819826"/>
                  <c:y val="8.0158208839124723E-2"/>
                </c:manualLayout>
              </c:layout>
              <c:spPr>
                <a:solidFill>
                  <a:sysClr val="window" lastClr="FFFFFF"/>
                </a:solidFill>
                <a:ln>
                  <a:solidFill>
                    <a:sysClr val="windowText" lastClr="000000">
                      <a:lumMod val="65000"/>
                      <a:lumOff val="35000"/>
                    </a:sysClr>
                  </a:solidFill>
                </a:ln>
                <a:effectLst/>
              </c:spPr>
              <c:txPr>
                <a:bodyPr wrap="square" lIns="38100" tIns="19050" rIns="38100" bIns="19050" anchor="ctr">
                  <a:noAutofit/>
                </a:bodyPr>
                <a:lstStyle/>
                <a:p>
                  <a:pPr>
                    <a:defRPr sz="800"/>
                  </a:pPr>
                  <a:endParaRPr lang="es-CL"/>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5235907493718535"/>
                      <c:h val="0.17348608272148588"/>
                    </c:manualLayout>
                  </c15:layout>
                </c:ext>
                <c:ext xmlns:c16="http://schemas.microsoft.com/office/drawing/2014/chart" uri="{C3380CC4-5D6E-409C-BE32-E72D297353CC}">
                  <c16:uniqueId val="{00000007-9C46-4D3D-BAAD-D0836D5698D4}"/>
                </c:ext>
              </c:extLst>
            </c:dLbl>
            <c:dLbl>
              <c:idx val="6"/>
              <c:layout>
                <c:manualLayout>
                  <c:x val="-0.17106469673110253"/>
                  <c:y val="3.899603721645787E-2"/>
                </c:manualLayout>
              </c:layout>
              <c:spPr>
                <a:solidFill>
                  <a:sysClr val="window" lastClr="FFFFFF"/>
                </a:solidFill>
                <a:ln>
                  <a:solidFill>
                    <a:sysClr val="windowText" lastClr="000000">
                      <a:lumMod val="65000"/>
                      <a:lumOff val="35000"/>
                    </a:sysClr>
                  </a:solidFill>
                </a:ln>
                <a:effectLst/>
              </c:spPr>
              <c:txPr>
                <a:bodyPr wrap="square" lIns="38100" tIns="19050" rIns="38100" bIns="19050" anchor="ctr">
                  <a:noAutofit/>
                </a:bodyPr>
                <a:lstStyle/>
                <a:p>
                  <a:pPr>
                    <a:defRPr sz="800"/>
                  </a:pPr>
                  <a:endParaRPr lang="es-CL"/>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18115845138477429"/>
                      <c:h val="0.18718815227114602"/>
                    </c:manualLayout>
                  </c15:layout>
                </c:ext>
                <c:ext xmlns:c16="http://schemas.microsoft.com/office/drawing/2014/chart" uri="{C3380CC4-5D6E-409C-BE32-E72D297353CC}">
                  <c16:uniqueId val="{00000008-9C46-4D3D-BAAD-D0836D5698D4}"/>
                </c:ext>
              </c:extLst>
            </c:dLbl>
            <c:dLbl>
              <c:idx val="7"/>
              <c:layout>
                <c:manualLayout>
                  <c:x val="-0.18443938899468015"/>
                  <c:y val="-0.11467612779436741"/>
                </c:manualLayout>
              </c:layout>
              <c:spPr>
                <a:solidFill>
                  <a:sysClr val="window" lastClr="FFFFFF"/>
                </a:solidFill>
                <a:ln>
                  <a:solidFill>
                    <a:sysClr val="windowText" lastClr="000000">
                      <a:lumMod val="65000"/>
                      <a:lumOff val="35000"/>
                    </a:sysClr>
                  </a:solidFill>
                </a:ln>
                <a:effectLst/>
              </c:spPr>
              <c:txPr>
                <a:bodyPr wrap="square" lIns="38100" tIns="19050" rIns="38100" bIns="19050" anchor="ctr">
                  <a:noAutofit/>
                </a:bodyPr>
                <a:lstStyle/>
                <a:p>
                  <a:pPr>
                    <a:defRPr sz="800"/>
                  </a:pPr>
                  <a:endParaRPr lang="es-CL"/>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8650110420739455"/>
                      <c:h val="0.14604477902187957"/>
                    </c:manualLayout>
                  </c15:layout>
                </c:ext>
                <c:ext xmlns:c16="http://schemas.microsoft.com/office/drawing/2014/chart" uri="{C3380CC4-5D6E-409C-BE32-E72D297353CC}">
                  <c16:uniqueId val="{00000005-9C46-4D3D-BAAD-D0836D5698D4}"/>
                </c:ext>
              </c:extLst>
            </c:dLbl>
            <c:spPr>
              <a:solidFill>
                <a:sysClr val="window" lastClr="FFFFFF"/>
              </a:solidFill>
              <a:ln>
                <a:solidFill>
                  <a:sysClr val="windowText" lastClr="000000">
                    <a:lumMod val="65000"/>
                    <a:lumOff val="35000"/>
                  </a:sysClr>
                </a:solidFill>
              </a:ln>
              <a:effectLst/>
            </c:spPr>
            <c:txPr>
              <a:bodyPr wrap="square" lIns="38100" tIns="19050" rIns="38100" bIns="19050" anchor="ctr">
                <a:spAutoFit/>
              </a:bodyPr>
              <a:lstStyle/>
              <a:p>
                <a:pPr>
                  <a:defRPr sz="800"/>
                </a:pPr>
                <a:endParaRPr lang="es-CL"/>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'Indices Portfolio Q4 21'!$A$4:$A$11</c:f>
              <c:strCache>
                <c:ptCount val="8"/>
                <c:pt idx="0">
                  <c:v>Constitution Square</c:v>
                </c:pt>
                <c:pt idx="1">
                  <c:v>100 Franklin</c:v>
                </c:pt>
                <c:pt idx="2">
                  <c:v>River Oaks</c:v>
                </c:pt>
                <c:pt idx="3">
                  <c:v>35 Medford</c:v>
                </c:pt>
                <c:pt idx="4">
                  <c:v>Deluxe Burbank</c:v>
                </c:pt>
                <c:pt idx="5">
                  <c:v>Northlake I&amp;II</c:v>
                </c:pt>
                <c:pt idx="6">
                  <c:v>One North Main</c:v>
                </c:pt>
                <c:pt idx="7">
                  <c:v>The Commons</c:v>
                </c:pt>
              </c:strCache>
            </c:strRef>
          </c:cat>
          <c:val>
            <c:numRef>
              <c:f>'Indices Portfolio Q4 21'!$L$17:$L$24</c:f>
              <c:numCache>
                <c:formatCode>0%</c:formatCode>
                <c:ptCount val="8"/>
                <c:pt idx="0">
                  <c:v>2.6096067025479966E-2</c:v>
                </c:pt>
                <c:pt idx="1">
                  <c:v>0.20088672545008482</c:v>
                </c:pt>
                <c:pt idx="2">
                  <c:v>0.26720329812334359</c:v>
                </c:pt>
                <c:pt idx="3">
                  <c:v>0.12568710613121326</c:v>
                </c:pt>
                <c:pt idx="4">
                  <c:v>0.12796159239082985</c:v>
                </c:pt>
                <c:pt idx="5">
                  <c:v>0.11187308402847178</c:v>
                </c:pt>
                <c:pt idx="6">
                  <c:v>9.56216452562519E-2</c:v>
                </c:pt>
                <c:pt idx="7">
                  <c:v>4.4670481594324844E-2</c:v>
                </c:pt>
              </c:numCache>
            </c:numRef>
          </c:val>
          <c:extLst>
            <c:ext xmlns:c16="http://schemas.microsoft.com/office/drawing/2014/chart" uri="{C3380CC4-5D6E-409C-BE32-E72D297353CC}">
              <c16:uniqueId val="{00000003-9C46-4D3D-BAAD-D0836D5698D4}"/>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C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D0-42D0-82DC-489322AFF2A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D0-42D0-82DC-489322AFF2A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D0-42D0-82DC-489322AFF2A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D0-42D0-82DC-489322AFF2AE}"/>
              </c:ext>
            </c:extLst>
          </c:dPt>
          <c:dLbls>
            <c:dLbl>
              <c:idx val="0"/>
              <c:layout>
                <c:manualLayout>
                  <c:x val="0.23289943288860171"/>
                  <c:y val="3.14515831618982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D0-42D0-82DC-489322AFF2AE}"/>
                </c:ext>
              </c:extLst>
            </c:dLbl>
            <c:dLbl>
              <c:idx val="1"/>
              <c:layout>
                <c:manualLayout>
                  <c:x val="8.3333333333332309E-3"/>
                  <c:y val="9.2592592592592587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6D0-42D0-82DC-489322AFF2AE}"/>
                </c:ext>
              </c:extLst>
            </c:dLbl>
            <c:dLbl>
              <c:idx val="3"/>
              <c:layout>
                <c:manualLayout>
                  <c:x val="-8.0555555555555602E-2"/>
                  <c:y val="-7.407407407407409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6D0-42D0-82DC-489322AFF2A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s-CL"/>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Hoja1!$E$14:$E$17</c:f>
              <c:strCache>
                <c:ptCount val="3"/>
                <c:pt idx="0">
                  <c:v>Multifamily</c:v>
                </c:pt>
                <c:pt idx="1">
                  <c:v>Flex / R&amp;D</c:v>
                </c:pt>
                <c:pt idx="2">
                  <c:v>Oficinas</c:v>
                </c:pt>
              </c:strCache>
            </c:strRef>
          </c:cat>
          <c:val>
            <c:numRef>
              <c:f>Hoja1!$F$14:$F$17</c:f>
              <c:numCache>
                <c:formatCode>0.00%</c:formatCode>
                <c:ptCount val="4"/>
                <c:pt idx="0">
                  <c:v>3.5999999999999997E-2</c:v>
                </c:pt>
                <c:pt idx="1">
                  <c:v>0.40400000000000003</c:v>
                </c:pt>
                <c:pt idx="2">
                  <c:v>0.55799999999999994</c:v>
                </c:pt>
              </c:numCache>
            </c:numRef>
          </c:val>
          <c:extLst>
            <c:ext xmlns:c16="http://schemas.microsoft.com/office/drawing/2014/chart" uri="{C3380CC4-5D6E-409C-BE32-E72D297353CC}">
              <c16:uniqueId val="{00000008-C6D0-42D0-82DC-489322AFF2AE}"/>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C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975690758639525E-2"/>
          <c:y val="0"/>
          <c:w val="0.59568755067512436"/>
          <c:h val="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18-4F8B-A067-051F47E9A56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18-4F8B-A067-051F47E9A56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18-4F8B-A067-051F47E9A56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18-4F8B-A067-051F47E9A56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E18-4F8B-A067-051F47E9A56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E18-4F8B-A067-051F47E9A56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E18-4F8B-A067-051F47E9A56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E18-4F8B-A067-051F47E9A56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E18-4F8B-A067-051F47E9A56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E18-4F8B-A067-051F47E9A56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BE18-4F8B-A067-051F47E9A56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BE18-4F8B-A067-051F47E9A56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BE18-4F8B-A067-051F47E9A569}"/>
              </c:ext>
            </c:extLst>
          </c:dPt>
          <c:dLbls>
            <c:dLbl>
              <c:idx val="4"/>
              <c:layout>
                <c:manualLayout>
                  <c:x val="-4.8852514067696893E-3"/>
                  <c:y val="-0.12513368325331145"/>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C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E18-4F8B-A067-051F47E9A569}"/>
                </c:ext>
              </c:extLst>
            </c:dLbl>
            <c:dLbl>
              <c:idx val="5"/>
              <c:layout>
                <c:manualLayout>
                  <c:x val="-5.1295139771081778E-2"/>
                  <c:y val="-0.13556149019108751"/>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C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E18-4F8B-A067-051F47E9A569}"/>
                </c:ext>
              </c:extLst>
            </c:dLbl>
            <c:dLbl>
              <c:idx val="8"/>
              <c:layout>
                <c:manualLayout>
                  <c:x val="-7.0836145398160508E-2"/>
                  <c:y val="-1.042780693777596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C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E18-4F8B-A067-051F47E9A569}"/>
                </c:ext>
              </c:extLst>
            </c:dLbl>
            <c:dLbl>
              <c:idx val="10"/>
              <c:delete val="1"/>
              <c:extLst>
                <c:ext xmlns:c15="http://schemas.microsoft.com/office/drawing/2012/chart" uri="{CE6537A1-D6FC-4f65-9D91-7224C49458BB}"/>
                <c:ext xmlns:c16="http://schemas.microsoft.com/office/drawing/2014/chart" uri="{C3380CC4-5D6E-409C-BE32-E72D297353CC}">
                  <c16:uniqueId val="{00000015-BE18-4F8B-A067-051F47E9A569}"/>
                </c:ext>
              </c:extLst>
            </c:dLbl>
            <c:dLbl>
              <c:idx val="12"/>
              <c:layout>
                <c:manualLayout>
                  <c:x val="-4.4780953915321215E-17"/>
                  <c:y val="0.1199197797844235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s-C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9-BE18-4F8B-A067-051F47E9A56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s-C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'Resumen Q3 2022'!$R$32:$R$44</c:f>
              <c:strCache>
                <c:ptCount val="13"/>
                <c:pt idx="0">
                  <c:v>Hardware y Software</c:v>
                </c:pt>
                <c:pt idx="1">
                  <c:v>Banco</c:v>
                </c:pt>
                <c:pt idx="2">
                  <c:v>Servicios Financieros</c:v>
                </c:pt>
                <c:pt idx="3">
                  <c:v>Servicios</c:v>
                </c:pt>
                <c:pt idx="4">
                  <c:v>Salud</c:v>
                </c:pt>
                <c:pt idx="5">
                  <c:v>Energía</c:v>
                </c:pt>
                <c:pt idx="6">
                  <c:v>Otros</c:v>
                </c:pt>
                <c:pt idx="7">
                  <c:v>Entretenimiento</c:v>
                </c:pt>
                <c:pt idx="8">
                  <c:v>Restaurant</c:v>
                </c:pt>
                <c:pt idx="9">
                  <c:v>Servicios Legales</c:v>
                </c:pt>
                <c:pt idx="10">
                  <c:v>Servicios Industriales</c:v>
                </c:pt>
                <c:pt idx="11">
                  <c:v>Educación</c:v>
                </c:pt>
                <c:pt idx="12">
                  <c:v>Tecnología</c:v>
                </c:pt>
              </c:strCache>
            </c:strRef>
          </c:cat>
          <c:val>
            <c:numRef>
              <c:f>'Resumen Q3 2022'!$S$32:$S$44</c:f>
              <c:numCache>
                <c:formatCode>0.0%</c:formatCode>
                <c:ptCount val="13"/>
                <c:pt idx="0">
                  <c:v>0.13355103865933218</c:v>
                </c:pt>
                <c:pt idx="1">
                  <c:v>4.0266679600787766E-2</c:v>
                </c:pt>
                <c:pt idx="2">
                  <c:v>0.23997862788150601</c:v>
                </c:pt>
                <c:pt idx="3">
                  <c:v>4.7035375955550386E-2</c:v>
                </c:pt>
                <c:pt idx="4">
                  <c:v>1.2522615938753014E-2</c:v>
                </c:pt>
                <c:pt idx="5">
                  <c:v>2.3143518219890118E-2</c:v>
                </c:pt>
                <c:pt idx="6">
                  <c:v>0.14579881138950329</c:v>
                </c:pt>
                <c:pt idx="7">
                  <c:v>0.13765950365567939</c:v>
                </c:pt>
                <c:pt idx="8">
                  <c:v>1.5456723594014911E-2</c:v>
                </c:pt>
                <c:pt idx="9">
                  <c:v>9.2708570777230326E-2</c:v>
                </c:pt>
                <c:pt idx="10">
                  <c:v>1.4495754854029457E-3</c:v>
                </c:pt>
                <c:pt idx="11">
                  <c:v>0.10414545837396606</c:v>
                </c:pt>
                <c:pt idx="12">
                  <c:v>6.2835004683834501E-3</c:v>
                </c:pt>
              </c:numCache>
            </c:numRef>
          </c:val>
          <c:extLst>
            <c:ext xmlns:c16="http://schemas.microsoft.com/office/drawing/2014/chart" uri="{C3380CC4-5D6E-409C-BE32-E72D297353CC}">
              <c16:uniqueId val="{0000001A-BE18-4F8B-A067-051F47E9A569}"/>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6410255719831216"/>
          <c:y val="1.5350224464702493E-2"/>
          <c:w val="0.35633735392088545"/>
          <c:h val="0.9834875266596737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426379691015607E-2"/>
          <c:y val="0.18618910750126527"/>
          <c:w val="0.90038101221867717"/>
          <c:h val="0.7078503373259567"/>
        </c:manualLayout>
      </c:layout>
      <c:barChart>
        <c:barDir val="col"/>
        <c:grouping val="clustered"/>
        <c:varyColors val="0"/>
        <c:ser>
          <c:idx val="0"/>
          <c:order val="0"/>
          <c:tx>
            <c:strRef>
              <c:f>'Resumen Q3 2022'!$R$15</c:f>
              <c:strCache>
                <c:ptCount val="1"/>
                <c:pt idx="0">
                  <c:v>Vencimientos</c:v>
                </c:pt>
              </c:strCache>
            </c:strRef>
          </c:tx>
          <c:spPr>
            <a:solidFill>
              <a:schemeClr val="accent1"/>
            </a:solidFill>
            <a:ln>
              <a:noFill/>
            </a:ln>
            <a:effectLst/>
          </c:spPr>
          <c:invertIfNegative val="0"/>
          <c:cat>
            <c:numRef>
              <c:f>'Resumen Q3 2022'!$R$16:$R$26</c:f>
              <c:numCache>
                <c:formatCode>0</c:formatCode>
                <c:ptCount val="11"/>
                <c:pt idx="0">
                  <c:v>2022</c:v>
                </c:pt>
                <c:pt idx="1">
                  <c:v>2023</c:v>
                </c:pt>
                <c:pt idx="2">
                  <c:v>2024</c:v>
                </c:pt>
                <c:pt idx="3">
                  <c:v>2025</c:v>
                </c:pt>
                <c:pt idx="4">
                  <c:v>2026</c:v>
                </c:pt>
                <c:pt idx="5">
                  <c:v>2027</c:v>
                </c:pt>
                <c:pt idx="6">
                  <c:v>2028</c:v>
                </c:pt>
                <c:pt idx="7">
                  <c:v>2029</c:v>
                </c:pt>
                <c:pt idx="8">
                  <c:v>2030</c:v>
                </c:pt>
                <c:pt idx="9">
                  <c:v>2031</c:v>
                </c:pt>
                <c:pt idx="10">
                  <c:v>2032</c:v>
                </c:pt>
              </c:numCache>
            </c:numRef>
          </c:cat>
          <c:val>
            <c:numRef>
              <c:f>'Resumen Q3 2022'!$T$16:$T$26</c:f>
              <c:numCache>
                <c:formatCode>0.0%</c:formatCode>
                <c:ptCount val="11"/>
                <c:pt idx="0">
                  <c:v>1.2612048673299613E-2</c:v>
                </c:pt>
                <c:pt idx="1">
                  <c:v>7.0087396653954775E-2</c:v>
                </c:pt>
                <c:pt idx="2">
                  <c:v>0.14289815169841988</c:v>
                </c:pt>
                <c:pt idx="3">
                  <c:v>0.14045045081354007</c:v>
                </c:pt>
                <c:pt idx="4">
                  <c:v>0.21905497002105739</c:v>
                </c:pt>
                <c:pt idx="5">
                  <c:v>5.2391537835209723E-2</c:v>
                </c:pt>
                <c:pt idx="6">
                  <c:v>0.11558026956603562</c:v>
                </c:pt>
                <c:pt idx="7">
                  <c:v>0.13314687219431229</c:v>
                </c:pt>
                <c:pt idx="8">
                  <c:v>4.7240728258021121E-2</c:v>
                </c:pt>
                <c:pt idx="9">
                  <c:v>2.2525452501859874E-2</c:v>
                </c:pt>
                <c:pt idx="10">
                  <c:v>3.766857879033577E-2</c:v>
                </c:pt>
              </c:numCache>
            </c:numRef>
          </c:val>
          <c:extLst>
            <c:ext xmlns:c16="http://schemas.microsoft.com/office/drawing/2014/chart" uri="{C3380CC4-5D6E-409C-BE32-E72D297353CC}">
              <c16:uniqueId val="{00000000-DCC2-4DA4-A8D8-6924B90A7496}"/>
            </c:ext>
          </c:extLst>
        </c:ser>
        <c:dLbls>
          <c:showLegendKey val="0"/>
          <c:showVal val="0"/>
          <c:showCatName val="0"/>
          <c:showSerName val="0"/>
          <c:showPercent val="0"/>
          <c:showBubbleSize val="0"/>
        </c:dLbls>
        <c:gapWidth val="219"/>
        <c:overlap val="-27"/>
        <c:axId val="1800601792"/>
        <c:axId val="1698135824"/>
      </c:barChart>
      <c:catAx>
        <c:axId val="180060179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698135824"/>
        <c:crosses val="autoZero"/>
        <c:auto val="1"/>
        <c:lblAlgn val="ctr"/>
        <c:lblOffset val="100"/>
        <c:noMultiLvlLbl val="0"/>
      </c:catAx>
      <c:valAx>
        <c:axId val="1698135824"/>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1800601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L"/>
          </a:p>
        </c:txPr>
      </c:dTable>
      <c:spPr>
        <a:noFill/>
        <a:ln>
          <a:noFill/>
        </a:ln>
        <a:effectLst/>
      </c:spPr>
    </c:plotArea>
    <c:plotVisOnly val="1"/>
    <c:dispBlanksAs val="gap"/>
    <c:showDLblsOverMax val="0"/>
  </c:chart>
  <c:spPr>
    <a:noFill/>
    <a:ln w="9525" cap="flat" cmpd="sng" algn="ctr">
      <a:noFill/>
      <a:round/>
    </a:ln>
    <a:effectLst/>
  </c:spPr>
  <c:txPr>
    <a:bodyPr/>
    <a:lstStyle/>
    <a:p>
      <a:pPr>
        <a:defRPr/>
      </a:pPr>
      <a:endParaRPr lang="es-C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9481C44-56C6-4F62-A98B-AA56EFF9E45D}"/>
              </a:ext>
            </a:extLst>
          </p:cNvPr>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lang="es-CL" dirty="0"/>
          </a:p>
        </p:txBody>
      </p:sp>
      <p:sp>
        <p:nvSpPr>
          <p:cNvPr id="3" name="Marcador de fecha 2">
            <a:extLst>
              <a:ext uri="{FF2B5EF4-FFF2-40B4-BE49-F238E27FC236}">
                <a16:creationId xmlns:a16="http://schemas.microsoft.com/office/drawing/2014/main" id="{84DC1B85-94E9-4445-9D9D-CDB7AFA4354D}"/>
              </a:ext>
            </a:extLst>
          </p:cNvPr>
          <p:cNvSpPr>
            <a:spLocks noGrp="1"/>
          </p:cNvSpPr>
          <p:nvPr>
            <p:ph type="dt" sz="quarter" idx="1"/>
          </p:nvPr>
        </p:nvSpPr>
        <p:spPr>
          <a:xfrm>
            <a:off x="4023993" y="0"/>
            <a:ext cx="3078427" cy="513508"/>
          </a:xfrm>
          <a:prstGeom prst="rect">
            <a:avLst/>
          </a:prstGeom>
        </p:spPr>
        <p:txBody>
          <a:bodyPr vert="horz" lIns="94796" tIns="47398" rIns="94796" bIns="47398" rtlCol="0"/>
          <a:lstStyle>
            <a:lvl1pPr algn="r">
              <a:defRPr sz="1200"/>
            </a:lvl1pPr>
          </a:lstStyle>
          <a:p>
            <a:fld id="{30D8AD8C-BB52-49BC-9317-6BE4751945D4}" type="datetimeFigureOut">
              <a:rPr lang="es-CL" smtClean="0"/>
              <a:t>23-12-2022</a:t>
            </a:fld>
            <a:endParaRPr lang="es-CL" dirty="0"/>
          </a:p>
        </p:txBody>
      </p:sp>
      <p:sp>
        <p:nvSpPr>
          <p:cNvPr id="4" name="Marcador de pie de página 3">
            <a:extLst>
              <a:ext uri="{FF2B5EF4-FFF2-40B4-BE49-F238E27FC236}">
                <a16:creationId xmlns:a16="http://schemas.microsoft.com/office/drawing/2014/main" id="{B72CBB2A-CC0F-4CCE-B4F4-1B208D8727E4}"/>
              </a:ext>
            </a:extLst>
          </p:cNvPr>
          <p:cNvSpPr>
            <a:spLocks noGrp="1"/>
          </p:cNvSpPr>
          <p:nvPr>
            <p:ph type="ftr" sz="quarter" idx="2"/>
          </p:nvPr>
        </p:nvSpPr>
        <p:spPr>
          <a:xfrm>
            <a:off x="1" y="9721107"/>
            <a:ext cx="3078427" cy="513507"/>
          </a:xfrm>
          <a:prstGeom prst="rect">
            <a:avLst/>
          </a:prstGeom>
        </p:spPr>
        <p:txBody>
          <a:bodyPr vert="horz" lIns="94796" tIns="47398" rIns="94796" bIns="47398" rtlCol="0" anchor="b"/>
          <a:lstStyle>
            <a:lvl1pPr algn="l">
              <a:defRPr sz="1200"/>
            </a:lvl1pPr>
          </a:lstStyle>
          <a:p>
            <a:endParaRPr lang="es-CL" dirty="0"/>
          </a:p>
        </p:txBody>
      </p:sp>
      <p:sp>
        <p:nvSpPr>
          <p:cNvPr id="5" name="Marcador de número de diapositiva 4">
            <a:extLst>
              <a:ext uri="{FF2B5EF4-FFF2-40B4-BE49-F238E27FC236}">
                <a16:creationId xmlns:a16="http://schemas.microsoft.com/office/drawing/2014/main" id="{AE9A9770-88B4-44C1-BFC3-58A5F54772AF}"/>
              </a:ext>
            </a:extLst>
          </p:cNvPr>
          <p:cNvSpPr>
            <a:spLocks noGrp="1"/>
          </p:cNvSpPr>
          <p:nvPr>
            <p:ph type="sldNum" sz="quarter" idx="3"/>
          </p:nvPr>
        </p:nvSpPr>
        <p:spPr>
          <a:xfrm>
            <a:off x="4023993" y="9721107"/>
            <a:ext cx="3078427" cy="513507"/>
          </a:xfrm>
          <a:prstGeom prst="rect">
            <a:avLst/>
          </a:prstGeom>
        </p:spPr>
        <p:txBody>
          <a:bodyPr vert="horz" lIns="94796" tIns="47398" rIns="94796" bIns="47398" rtlCol="0" anchor="b"/>
          <a:lstStyle>
            <a:lvl1pPr algn="r">
              <a:defRPr sz="1200"/>
            </a:lvl1pPr>
          </a:lstStyle>
          <a:p>
            <a:fld id="{C3746A5E-DECF-4BAD-9BAC-F278C92ED63F}" type="slidenum">
              <a:rPr lang="es-CL" smtClean="0"/>
              <a:t>‹Nº›</a:t>
            </a:fld>
            <a:endParaRPr lang="es-CL" dirty="0"/>
          </a:p>
        </p:txBody>
      </p:sp>
    </p:spTree>
    <p:extLst>
      <p:ext uri="{BB962C8B-B14F-4D97-AF65-F5344CB8AC3E}">
        <p14:creationId xmlns:p14="http://schemas.microsoft.com/office/powerpoint/2010/main" val="1509221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9202" cy="512304"/>
          </a:xfrm>
          <a:prstGeom prst="rect">
            <a:avLst/>
          </a:prstGeom>
        </p:spPr>
        <p:txBody>
          <a:bodyPr vert="horz" lIns="94796" tIns="47398" rIns="94796" bIns="47398" rtlCol="0"/>
          <a:lstStyle>
            <a:lvl1pPr algn="l">
              <a:defRPr sz="1200"/>
            </a:lvl1pPr>
          </a:lstStyle>
          <a:p>
            <a:endParaRPr lang="en-US"/>
          </a:p>
        </p:txBody>
      </p:sp>
      <p:sp>
        <p:nvSpPr>
          <p:cNvPr id="3" name="Date Placeholder 2"/>
          <p:cNvSpPr>
            <a:spLocks noGrp="1"/>
          </p:cNvSpPr>
          <p:nvPr>
            <p:ph type="dt" idx="1"/>
          </p:nvPr>
        </p:nvSpPr>
        <p:spPr>
          <a:xfrm>
            <a:off x="4023203" y="0"/>
            <a:ext cx="3079202" cy="512304"/>
          </a:xfrm>
          <a:prstGeom prst="rect">
            <a:avLst/>
          </a:prstGeom>
        </p:spPr>
        <p:txBody>
          <a:bodyPr vert="horz" lIns="94796" tIns="47398" rIns="94796" bIns="47398" rtlCol="0"/>
          <a:lstStyle>
            <a:lvl1pPr algn="r">
              <a:defRPr sz="1200"/>
            </a:lvl1pPr>
          </a:lstStyle>
          <a:p>
            <a:fld id="{A6BE72EE-F874-4360-86B8-7C7026E0F8B2}" type="datetimeFigureOut">
              <a:rPr lang="en-US" smtClean="0"/>
              <a:t>12/23/2022</a:t>
            </a:fld>
            <a:endParaRPr lang="en-US"/>
          </a:p>
        </p:txBody>
      </p:sp>
      <p:sp>
        <p:nvSpPr>
          <p:cNvPr id="4" name="Slide Image Placeholder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796" tIns="47398" rIns="94796" bIns="47398" rtlCol="0" anchor="ctr"/>
          <a:lstStyle/>
          <a:p>
            <a:endParaRPr lang="en-US"/>
          </a:p>
        </p:txBody>
      </p:sp>
      <p:sp>
        <p:nvSpPr>
          <p:cNvPr id="5" name="Notes Placeholder 4"/>
          <p:cNvSpPr>
            <a:spLocks noGrp="1"/>
          </p:cNvSpPr>
          <p:nvPr>
            <p:ph type="body" sz="quarter" idx="3"/>
          </p:nvPr>
        </p:nvSpPr>
        <p:spPr>
          <a:xfrm>
            <a:off x="710075" y="4861155"/>
            <a:ext cx="5683914" cy="4605821"/>
          </a:xfrm>
          <a:prstGeom prst="rect">
            <a:avLst/>
          </a:prstGeom>
        </p:spPr>
        <p:txBody>
          <a:bodyPr vert="horz" lIns="94796" tIns="47398" rIns="94796" bIns="473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0673"/>
            <a:ext cx="3079202" cy="512303"/>
          </a:xfrm>
          <a:prstGeom prst="rect">
            <a:avLst/>
          </a:prstGeom>
        </p:spPr>
        <p:txBody>
          <a:bodyPr vert="horz" lIns="94796" tIns="47398" rIns="94796" bIns="47398" rtlCol="0" anchor="b"/>
          <a:lstStyle>
            <a:lvl1pPr algn="l">
              <a:defRPr sz="1200"/>
            </a:lvl1pPr>
          </a:lstStyle>
          <a:p>
            <a:endParaRPr lang="en-US"/>
          </a:p>
        </p:txBody>
      </p:sp>
      <p:sp>
        <p:nvSpPr>
          <p:cNvPr id="7" name="Slide Number Placeholder 6"/>
          <p:cNvSpPr>
            <a:spLocks noGrp="1"/>
          </p:cNvSpPr>
          <p:nvPr>
            <p:ph type="sldNum" sz="quarter" idx="5"/>
          </p:nvPr>
        </p:nvSpPr>
        <p:spPr>
          <a:xfrm>
            <a:off x="4023203" y="9720673"/>
            <a:ext cx="3079202" cy="512303"/>
          </a:xfrm>
          <a:prstGeom prst="rect">
            <a:avLst/>
          </a:prstGeom>
        </p:spPr>
        <p:txBody>
          <a:bodyPr vert="horz" lIns="94796" tIns="47398" rIns="94796" bIns="47398" rtlCol="0" anchor="b"/>
          <a:lstStyle>
            <a:lvl1pPr algn="r">
              <a:defRPr sz="1200"/>
            </a:lvl1pPr>
          </a:lstStyle>
          <a:p>
            <a:fld id="{8F4D4C44-6824-4C52-AAEC-CD7CCCF4C970}" type="slidenum">
              <a:rPr lang="en-US" smtClean="0"/>
              <a:t>‹Nº›</a:t>
            </a:fld>
            <a:endParaRPr lang="en-US"/>
          </a:p>
        </p:txBody>
      </p:sp>
    </p:spTree>
    <p:extLst>
      <p:ext uri="{BB962C8B-B14F-4D97-AF65-F5344CB8AC3E}">
        <p14:creationId xmlns:p14="http://schemas.microsoft.com/office/powerpoint/2010/main" val="222658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F4D4C44-6824-4C52-AAEC-CD7CCCF4C970}" type="slidenum">
              <a:rPr lang="en-US" smtClean="0"/>
              <a:t>1</a:t>
            </a:fld>
            <a:endParaRPr lang="en-US"/>
          </a:p>
        </p:txBody>
      </p:sp>
    </p:spTree>
    <p:extLst>
      <p:ext uri="{BB962C8B-B14F-4D97-AF65-F5344CB8AC3E}">
        <p14:creationId xmlns:p14="http://schemas.microsoft.com/office/powerpoint/2010/main" val="264026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8F4D4C44-6824-4C52-AAEC-CD7CCCF4C970}" type="slidenum">
              <a:rPr lang="en-US" smtClean="0"/>
              <a:t>2</a:t>
            </a:fld>
            <a:endParaRPr lang="en-US"/>
          </a:p>
        </p:txBody>
      </p:sp>
    </p:spTree>
    <p:extLst>
      <p:ext uri="{BB962C8B-B14F-4D97-AF65-F5344CB8AC3E}">
        <p14:creationId xmlns:p14="http://schemas.microsoft.com/office/powerpoint/2010/main" val="3707846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F4D4C44-6824-4C52-AAEC-CD7CCCF4C970}" type="slidenum">
              <a:rPr lang="en-US" smtClean="0"/>
              <a:t>3</a:t>
            </a:fld>
            <a:endParaRPr lang="en-US"/>
          </a:p>
        </p:txBody>
      </p:sp>
    </p:spTree>
    <p:extLst>
      <p:ext uri="{BB962C8B-B14F-4D97-AF65-F5344CB8AC3E}">
        <p14:creationId xmlns:p14="http://schemas.microsoft.com/office/powerpoint/2010/main" val="2891127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B11215-46A7-43F3-BDAF-BA4939D1621B}"/>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B8916F7-8C44-44B7-8750-7B8FFF65F159}"/>
              </a:ext>
            </a:extLst>
          </p:cNvPr>
          <p:cNvSpPr>
            <a:spLocks noGrp="1"/>
          </p:cNvSpPr>
          <p:nvPr>
            <p:ph type="subTitle" idx="1"/>
          </p:nvPr>
        </p:nvSpPr>
        <p:spPr>
          <a:xfrm>
            <a:off x="1143000" y="3602038"/>
            <a:ext cx="6858000" cy="12842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726C693-B040-4D16-831A-59602D749EC3}"/>
              </a:ext>
            </a:extLst>
          </p:cNvPr>
          <p:cNvSpPr>
            <a:spLocks noGrp="1"/>
          </p:cNvSpPr>
          <p:nvPr>
            <p:ph type="dt" sz="half" idx="10"/>
          </p:nvPr>
        </p:nvSpPr>
        <p:spPr>
          <a:xfrm>
            <a:off x="628650" y="6356351"/>
            <a:ext cx="2057400" cy="365125"/>
          </a:xfrm>
          <a:prstGeom prst="rect">
            <a:avLst/>
          </a:prstGeom>
        </p:spPr>
        <p:txBody>
          <a:bodyPr/>
          <a:lstStyle/>
          <a:p>
            <a:fld id="{4AAD347D-5ACD-4C99-B74B-A9C85AD731AF}"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CD4A2457-08AE-471D-A069-0D03C63C7DBB}"/>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Marcador de número de diapositiva 5">
            <a:extLst>
              <a:ext uri="{FF2B5EF4-FFF2-40B4-BE49-F238E27FC236}">
                <a16:creationId xmlns:a16="http://schemas.microsoft.com/office/drawing/2014/main" id="{99F29B48-42D7-4883-85D3-3A322679AEE2}"/>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055899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02139-F452-431B-A5D9-DD20FC575F6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82BFEB2-94C0-42C2-9979-87E63E396D07}"/>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AA5E845-8E99-429C-B877-E3701A29D684}"/>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4C1AE85A-6892-4346-BE9B-4876AFC6BCCD}"/>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Marcador de número de diapositiva 5">
            <a:extLst>
              <a:ext uri="{FF2B5EF4-FFF2-40B4-BE49-F238E27FC236}">
                <a16:creationId xmlns:a16="http://schemas.microsoft.com/office/drawing/2014/main" id="{5D03CC43-A041-40EC-AE8C-7D3162163709}"/>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09495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7A9B91-84E8-4974-8D5B-4251F2228C80}"/>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F433D4D-2F7C-4F48-9D1C-1C94F8F92ABE}"/>
              </a:ext>
            </a:extLst>
          </p:cNvPr>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DDEF526-68A7-4B19-8BB0-4BE8EADCDE3C}"/>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43D4DF71-50F5-4493-8665-E70CCC4D4667}"/>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Marcador de número de diapositiva 5">
            <a:extLst>
              <a:ext uri="{FF2B5EF4-FFF2-40B4-BE49-F238E27FC236}">
                <a16:creationId xmlns:a16="http://schemas.microsoft.com/office/drawing/2014/main" id="{14111B07-AD13-47A9-A491-A6B44BBC1E26}"/>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634789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B11215-46A7-43F3-BDAF-BA4939D1621B}"/>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B8916F7-8C44-44B7-8750-7B8FFF65F159}"/>
              </a:ext>
            </a:extLst>
          </p:cNvPr>
          <p:cNvSpPr>
            <a:spLocks noGrp="1"/>
          </p:cNvSpPr>
          <p:nvPr>
            <p:ph type="subTitle" idx="1"/>
          </p:nvPr>
        </p:nvSpPr>
        <p:spPr>
          <a:xfrm>
            <a:off x="1143000" y="3602038"/>
            <a:ext cx="6858000" cy="12842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1726C693-B040-4D16-831A-59602D749EC3}"/>
              </a:ext>
            </a:extLst>
          </p:cNvPr>
          <p:cNvSpPr>
            <a:spLocks noGrp="1"/>
          </p:cNvSpPr>
          <p:nvPr>
            <p:ph type="dt" sz="half" idx="10"/>
          </p:nvPr>
        </p:nvSpPr>
        <p:spPr/>
        <p:txBody>
          <a:bodyPr/>
          <a:lstStyle/>
          <a:p>
            <a:fld id="{4AAD347D-5ACD-4C99-B74B-A9C85AD731AF}"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CD4A2457-08AE-471D-A069-0D03C63C7DBB}"/>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99F29B48-42D7-4883-85D3-3A322679AEE2}"/>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713529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77F501-D719-4A1A-A4AD-9F6B426DB50A}"/>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167B614-0B4F-4C31-B70C-246A52335060}"/>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657DE65-D3F2-4616-B2E6-6B947EE7C202}"/>
              </a:ext>
            </a:extLst>
          </p:cNvPr>
          <p:cNvSpPr>
            <a:spLocks noGrp="1"/>
          </p:cNvSpPr>
          <p:nvPr>
            <p:ph type="dt" sz="half" idx="10"/>
          </p:nvPr>
        </p:nvSpPr>
        <p:spPr/>
        <p:txBody>
          <a:bodyPr/>
          <a:lstStyle/>
          <a:p>
            <a:fld id="{4509A250-FF31-4206-8172-F9D3106AACB1}" type="datetimeFigureOut">
              <a:rPr lang="en-US" smtClean="0"/>
              <a:pPr/>
              <a:t>12/23/2022</a:t>
            </a:fld>
            <a:endParaRPr lang="en-US" dirty="0"/>
          </a:p>
        </p:txBody>
      </p:sp>
      <p:sp>
        <p:nvSpPr>
          <p:cNvPr id="5" name="Marcador de pie de página 4">
            <a:extLst>
              <a:ext uri="{FF2B5EF4-FFF2-40B4-BE49-F238E27FC236}">
                <a16:creationId xmlns:a16="http://schemas.microsoft.com/office/drawing/2014/main" id="{A1AB7DCA-D418-46A9-BF73-0C3C48CB1CF6}"/>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E355B062-1C0C-4870-8B01-42E3F1293967}"/>
              </a:ext>
            </a:extLst>
          </p:cNvPr>
          <p:cNvSpPr>
            <a:spLocks noGrp="1"/>
          </p:cNvSpPr>
          <p:nvPr>
            <p:ph type="sldNum" sz="quarter" idx="12"/>
          </p:nvPr>
        </p:nvSpPr>
        <p:spPr/>
        <p:txBody>
          <a:bodyPr/>
          <a:lstStyle/>
          <a:p>
            <a:fld id="{D57F1E4F-1CFF-5643-939E-02111984F565}" type="slidenum">
              <a:rPr lang="en-US" smtClean="0"/>
              <a:pPr/>
              <a:t>‹Nº›</a:t>
            </a:fld>
            <a:endParaRPr lang="en-US" dirty="0"/>
          </a:p>
        </p:txBody>
      </p:sp>
    </p:spTree>
    <p:extLst>
      <p:ext uri="{BB962C8B-B14F-4D97-AF65-F5344CB8AC3E}">
        <p14:creationId xmlns:p14="http://schemas.microsoft.com/office/powerpoint/2010/main" val="645308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6FFB80-CA27-4386-8999-56A9ADF33298}"/>
              </a:ext>
            </a:extLst>
          </p:cNvPr>
          <p:cNvSpPr>
            <a:spLocks noGrp="1"/>
          </p:cNvSpPr>
          <p:nvPr>
            <p:ph type="title" hasCustomPrompt="1"/>
          </p:nvPr>
        </p:nvSpPr>
        <p:spPr>
          <a:xfrm>
            <a:off x="623888" y="1709739"/>
            <a:ext cx="7886700" cy="2852737"/>
          </a:xfrm>
        </p:spPr>
        <p:txBody>
          <a:bodyPr anchor="b"/>
          <a:lstStyle>
            <a:lvl1pPr>
              <a:defRPr sz="4500"/>
            </a:lvl1pPr>
          </a:lstStyle>
          <a:p>
            <a:r>
              <a:rPr lang="es-ES" dirty="0"/>
              <a:t>Haga clic para </a:t>
            </a:r>
            <a:r>
              <a:rPr lang="es-ES" dirty="0" err="1"/>
              <a:t>modizficar</a:t>
            </a:r>
            <a:r>
              <a:rPr lang="es-ES" dirty="0"/>
              <a:t> el estilo de título del patrón</a:t>
            </a:r>
            <a:endParaRPr lang="es-CL" dirty="0"/>
          </a:p>
        </p:txBody>
      </p:sp>
      <p:sp>
        <p:nvSpPr>
          <p:cNvPr id="3" name="Marcador de texto 2">
            <a:extLst>
              <a:ext uri="{FF2B5EF4-FFF2-40B4-BE49-F238E27FC236}">
                <a16:creationId xmlns:a16="http://schemas.microsoft.com/office/drawing/2014/main" id="{52793DC4-EF7D-4E7A-B4D9-10C3EE1429D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C2EBE5D6-5D65-4652-8558-5E2921845655}"/>
              </a:ext>
            </a:extLst>
          </p:cNvPr>
          <p:cNvSpPr>
            <a:spLocks noGrp="1"/>
          </p:cNvSpPr>
          <p:nvPr>
            <p:ph type="dt" sz="half" idx="10"/>
          </p:nvPr>
        </p:nvSpPr>
        <p:spPr/>
        <p:txBody>
          <a:bodyPr/>
          <a:lstStyle/>
          <a:p>
            <a:fld id="{9796027F-7875-4030-9381-8BD8C4F21935}" type="datetimeFigureOut">
              <a:rPr lang="en-US" smtClean="0"/>
              <a:pPr/>
              <a:t>12/23/2022</a:t>
            </a:fld>
            <a:endParaRPr lang="en-US" dirty="0"/>
          </a:p>
        </p:txBody>
      </p:sp>
      <p:sp>
        <p:nvSpPr>
          <p:cNvPr id="5" name="Marcador de pie de página 4">
            <a:extLst>
              <a:ext uri="{FF2B5EF4-FFF2-40B4-BE49-F238E27FC236}">
                <a16:creationId xmlns:a16="http://schemas.microsoft.com/office/drawing/2014/main" id="{C455F47D-6979-4FDC-9C78-6C3021DEA78B}"/>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F85F774D-2A34-4B2D-80D5-F13333388072}"/>
              </a:ext>
            </a:extLst>
          </p:cNvPr>
          <p:cNvSpPr>
            <a:spLocks noGrp="1"/>
          </p:cNvSpPr>
          <p:nvPr>
            <p:ph type="sldNum" sz="quarter" idx="12"/>
          </p:nvPr>
        </p:nvSpPr>
        <p:spPr/>
        <p:txBody>
          <a:bodyPr/>
          <a:lstStyle/>
          <a:p>
            <a:fld id="{D57F1E4F-1CFF-5643-939E-02111984F565}" type="slidenum">
              <a:rPr lang="en-US" smtClean="0"/>
              <a:pPr/>
              <a:t>‹Nº›</a:t>
            </a:fld>
            <a:endParaRPr lang="en-US" dirty="0"/>
          </a:p>
        </p:txBody>
      </p:sp>
    </p:spTree>
    <p:extLst>
      <p:ext uri="{BB962C8B-B14F-4D97-AF65-F5344CB8AC3E}">
        <p14:creationId xmlns:p14="http://schemas.microsoft.com/office/powerpoint/2010/main" val="586128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321CD-D832-4F5B-A28A-4CBDC77344A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4C8CBCA-9CD1-45DA-9592-7B6760A34F31}"/>
              </a:ext>
            </a:extLst>
          </p:cNvPr>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8E9B07EB-6F99-4AE4-8BE8-680221B4C2E4}"/>
              </a:ext>
            </a:extLst>
          </p:cNvPr>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87290987-FC91-4EE4-AE3D-7BC9D7CA6B19}"/>
              </a:ext>
            </a:extLst>
          </p:cNvPr>
          <p:cNvSpPr>
            <a:spLocks noGrp="1"/>
          </p:cNvSpPr>
          <p:nvPr>
            <p:ph type="dt" sz="half" idx="10"/>
          </p:nvPr>
        </p:nvSpPr>
        <p:spPr/>
        <p:txBody>
          <a:bodyPr/>
          <a:lstStyle/>
          <a:p>
            <a:fld id="{9796027F-7875-4030-9381-8BD8C4F21935}" type="datetimeFigureOut">
              <a:rPr lang="en-US" smtClean="0"/>
              <a:t>12/23/2022</a:t>
            </a:fld>
            <a:endParaRPr lang="en-US" dirty="0"/>
          </a:p>
        </p:txBody>
      </p:sp>
      <p:sp>
        <p:nvSpPr>
          <p:cNvPr id="6" name="Marcador de pie de página 5">
            <a:extLst>
              <a:ext uri="{FF2B5EF4-FFF2-40B4-BE49-F238E27FC236}">
                <a16:creationId xmlns:a16="http://schemas.microsoft.com/office/drawing/2014/main" id="{2AEA4433-C88F-4A1D-9756-D05248A04DB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D6AFD655-BD7B-495C-8366-FDA47E5AE215}"/>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84793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E70BD-E916-41CC-9051-9C10609DDDFD}"/>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6175296-2224-4458-AAAF-CD6B682DB87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F2306B40-2875-4EA6-940A-5AC853BCC339}"/>
              </a:ext>
            </a:extLst>
          </p:cNvPr>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91F5B963-EA9B-49DE-A229-2B5BDAEED24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15ABA88-6EEC-4E3C-AFB4-27393CC3A1D2}"/>
              </a:ext>
            </a:extLst>
          </p:cNvPr>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5453A87A-F526-4DA4-B490-8EE0136FE08C}"/>
              </a:ext>
            </a:extLst>
          </p:cNvPr>
          <p:cNvSpPr>
            <a:spLocks noGrp="1"/>
          </p:cNvSpPr>
          <p:nvPr>
            <p:ph type="dt" sz="half" idx="10"/>
          </p:nvPr>
        </p:nvSpPr>
        <p:spPr/>
        <p:txBody>
          <a:bodyPr/>
          <a:lstStyle/>
          <a:p>
            <a:fld id="{9796027F-7875-4030-9381-8BD8C4F21935}" type="datetimeFigureOut">
              <a:rPr lang="en-US" smtClean="0"/>
              <a:t>12/23/2022</a:t>
            </a:fld>
            <a:endParaRPr lang="en-US" dirty="0"/>
          </a:p>
        </p:txBody>
      </p:sp>
      <p:sp>
        <p:nvSpPr>
          <p:cNvPr id="8" name="Marcador de pie de página 7">
            <a:extLst>
              <a:ext uri="{FF2B5EF4-FFF2-40B4-BE49-F238E27FC236}">
                <a16:creationId xmlns:a16="http://schemas.microsoft.com/office/drawing/2014/main" id="{78CB2BE5-92AB-4084-A154-FDD9E2021C5B}"/>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801200E4-921B-4934-B371-30F1A0D8CE56}"/>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296483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0BAC89-872D-44E7-9B58-79852F40B6E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6BA0D57-78C2-4504-BAE8-7DDFCDD666D4}"/>
              </a:ext>
            </a:extLst>
          </p:cNvPr>
          <p:cNvSpPr>
            <a:spLocks noGrp="1"/>
          </p:cNvSpPr>
          <p:nvPr>
            <p:ph type="dt" sz="half" idx="10"/>
          </p:nvPr>
        </p:nvSpPr>
        <p:spPr/>
        <p:txBody>
          <a:bodyPr/>
          <a:lstStyle/>
          <a:p>
            <a:fld id="{4509A250-FF31-4206-8172-F9D3106AACB1}" type="datetimeFigureOut">
              <a:rPr lang="en-US" smtClean="0"/>
              <a:t>12/23/2022</a:t>
            </a:fld>
            <a:endParaRPr lang="en-US" dirty="0"/>
          </a:p>
        </p:txBody>
      </p:sp>
      <p:sp>
        <p:nvSpPr>
          <p:cNvPr id="4" name="Marcador de pie de página 3">
            <a:extLst>
              <a:ext uri="{FF2B5EF4-FFF2-40B4-BE49-F238E27FC236}">
                <a16:creationId xmlns:a16="http://schemas.microsoft.com/office/drawing/2014/main" id="{96983325-35B8-4F85-81B3-EC6932BCDB56}"/>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C00306D7-5988-43A1-B8BD-A533F7CBF355}"/>
              </a:ext>
            </a:extLst>
          </p:cNvPr>
          <p:cNvSpPr>
            <a:spLocks noGrp="1"/>
          </p:cNvSpPr>
          <p:nvPr>
            <p:ph type="sldNum" sz="quarter" idx="12"/>
          </p:nvPr>
        </p:nvSpPr>
        <p:spPr/>
        <p:txBody>
          <a:bodyPr/>
          <a:lstStyle/>
          <a:p>
            <a:fld id="{D57F1E4F-1CFF-5643-939E-02111984F565}" type="slidenum">
              <a:rPr lang="en-US" smtClean="0"/>
              <a:pPr/>
              <a:t>‹Nº›</a:t>
            </a:fld>
            <a:endParaRPr lang="en-US" dirty="0"/>
          </a:p>
        </p:txBody>
      </p:sp>
    </p:spTree>
    <p:extLst>
      <p:ext uri="{BB962C8B-B14F-4D97-AF65-F5344CB8AC3E}">
        <p14:creationId xmlns:p14="http://schemas.microsoft.com/office/powerpoint/2010/main" val="4106186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13679D-333D-413E-9814-8057185876C5}"/>
              </a:ext>
            </a:extLst>
          </p:cNvPr>
          <p:cNvSpPr>
            <a:spLocks noGrp="1"/>
          </p:cNvSpPr>
          <p:nvPr>
            <p:ph type="dt" sz="half" idx="10"/>
          </p:nvPr>
        </p:nvSpPr>
        <p:spPr/>
        <p:txBody>
          <a:bodyPr/>
          <a:lstStyle/>
          <a:p>
            <a:fld id="{4509A250-FF31-4206-8172-F9D3106AACB1}" type="datetimeFigureOut">
              <a:rPr lang="en-US" smtClean="0"/>
              <a:t>12/23/2022</a:t>
            </a:fld>
            <a:endParaRPr lang="en-US" dirty="0"/>
          </a:p>
        </p:txBody>
      </p:sp>
      <p:sp>
        <p:nvSpPr>
          <p:cNvPr id="3" name="Marcador de pie de página 2">
            <a:extLst>
              <a:ext uri="{FF2B5EF4-FFF2-40B4-BE49-F238E27FC236}">
                <a16:creationId xmlns:a16="http://schemas.microsoft.com/office/drawing/2014/main" id="{E045E74A-2B2D-4ABD-8005-F88469F95F6C}"/>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01D76E1D-14BB-4BFF-AB5B-9CBD7A9D6F2C}"/>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900814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AC5992-8358-4116-9190-60BAA3CCC8A0}"/>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2B439B8-BE42-435D-B374-F2125B2ACC0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52713989-3F19-4D6F-8B62-EC07B51D29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2198E120-C341-4AC7-BE53-92B6B9A5B17A}"/>
              </a:ext>
            </a:extLst>
          </p:cNvPr>
          <p:cNvSpPr>
            <a:spLocks noGrp="1"/>
          </p:cNvSpPr>
          <p:nvPr>
            <p:ph type="dt" sz="half" idx="10"/>
          </p:nvPr>
        </p:nvSpPr>
        <p:spPr/>
        <p:txBody>
          <a:bodyPr/>
          <a:lstStyle/>
          <a:p>
            <a:fld id="{4509A250-FF31-4206-8172-F9D3106AACB1}" type="datetimeFigureOut">
              <a:rPr lang="en-US" smtClean="0"/>
              <a:t>12/23/2022</a:t>
            </a:fld>
            <a:endParaRPr lang="en-US" dirty="0"/>
          </a:p>
        </p:txBody>
      </p:sp>
      <p:sp>
        <p:nvSpPr>
          <p:cNvPr id="6" name="Marcador de pie de página 5">
            <a:extLst>
              <a:ext uri="{FF2B5EF4-FFF2-40B4-BE49-F238E27FC236}">
                <a16:creationId xmlns:a16="http://schemas.microsoft.com/office/drawing/2014/main" id="{8AD79C45-D563-4871-934A-8FE5B6C14857}"/>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4C2AE31E-976A-45DF-A725-A17A11477EDE}"/>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631987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77F501-D719-4A1A-A4AD-9F6B426DB50A}"/>
              </a:ext>
            </a:extLst>
          </p:cNvPr>
          <p:cNvSpPr>
            <a:spLocks noGrp="1"/>
          </p:cNvSpPr>
          <p:nvPr>
            <p:ph type="title"/>
          </p:nvPr>
        </p:nvSpPr>
        <p:spPr>
          <a:xfrm>
            <a:off x="628650" y="365126"/>
            <a:ext cx="7886700" cy="1325563"/>
          </a:xfrm>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167B614-0B4F-4C31-B70C-246A52335060}"/>
              </a:ext>
            </a:extLst>
          </p:cNvPr>
          <p:cNvSpPr>
            <a:spLocks noGrp="1"/>
          </p:cNvSpPr>
          <p:nvPr>
            <p:ph idx="1"/>
          </p:nvPr>
        </p:nvSpPr>
        <p:spPr>
          <a:xfrm>
            <a:off x="695325" y="1149350"/>
            <a:ext cx="78867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657DE65-D3F2-4616-B2E6-6B947EE7C202}"/>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pPr/>
              <a:t>12/23/2022</a:t>
            </a:fld>
            <a:endParaRPr lang="en-US" dirty="0"/>
          </a:p>
        </p:txBody>
      </p:sp>
      <p:sp>
        <p:nvSpPr>
          <p:cNvPr id="5" name="Marcador de pie de página 4">
            <a:extLst>
              <a:ext uri="{FF2B5EF4-FFF2-40B4-BE49-F238E27FC236}">
                <a16:creationId xmlns:a16="http://schemas.microsoft.com/office/drawing/2014/main" id="{A1AB7DCA-D418-46A9-BF73-0C3C48CB1CF6}"/>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Marcador de número de diapositiva 5">
            <a:extLst>
              <a:ext uri="{FF2B5EF4-FFF2-40B4-BE49-F238E27FC236}">
                <a16:creationId xmlns:a16="http://schemas.microsoft.com/office/drawing/2014/main" id="{E355B062-1C0C-4870-8B01-42E3F1293967}"/>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pPr/>
              <a:t>‹Nº›</a:t>
            </a:fld>
            <a:endParaRPr lang="en-US" dirty="0"/>
          </a:p>
        </p:txBody>
      </p:sp>
    </p:spTree>
    <p:extLst>
      <p:ext uri="{BB962C8B-B14F-4D97-AF65-F5344CB8AC3E}">
        <p14:creationId xmlns:p14="http://schemas.microsoft.com/office/powerpoint/2010/main" val="925700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C2BF81-E8E4-400C-A7F7-EC42CA56C3A2}"/>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0E20297-2A72-4F5F-8081-BDAAD7F178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dirty="0"/>
          </a:p>
        </p:txBody>
      </p:sp>
      <p:sp>
        <p:nvSpPr>
          <p:cNvPr id="4" name="Marcador de texto 3">
            <a:extLst>
              <a:ext uri="{FF2B5EF4-FFF2-40B4-BE49-F238E27FC236}">
                <a16:creationId xmlns:a16="http://schemas.microsoft.com/office/drawing/2014/main" id="{F1B040B8-1DD2-43CB-ABA8-3C2A960DD71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0DA45193-6008-46AC-BFFB-5BEA6475B1CE}"/>
              </a:ext>
            </a:extLst>
          </p:cNvPr>
          <p:cNvSpPr>
            <a:spLocks noGrp="1"/>
          </p:cNvSpPr>
          <p:nvPr>
            <p:ph type="dt" sz="half" idx="10"/>
          </p:nvPr>
        </p:nvSpPr>
        <p:spPr/>
        <p:txBody>
          <a:bodyPr/>
          <a:lstStyle/>
          <a:p>
            <a:fld id="{4509A250-FF31-4206-8172-F9D3106AACB1}" type="datetimeFigureOut">
              <a:rPr lang="en-US" smtClean="0"/>
              <a:t>12/23/2022</a:t>
            </a:fld>
            <a:endParaRPr lang="en-US" dirty="0"/>
          </a:p>
        </p:txBody>
      </p:sp>
      <p:sp>
        <p:nvSpPr>
          <p:cNvPr id="6" name="Marcador de pie de página 5">
            <a:extLst>
              <a:ext uri="{FF2B5EF4-FFF2-40B4-BE49-F238E27FC236}">
                <a16:creationId xmlns:a16="http://schemas.microsoft.com/office/drawing/2014/main" id="{A19F8733-B584-4E0C-9681-C0FC1BDD804C}"/>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40FCEE47-5A46-48B1-A42B-71122EDFF0D4}"/>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794091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02139-F452-431B-A5D9-DD20FC575F6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82BFEB2-94C0-42C2-9979-87E63E396D07}"/>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AA5E845-8E99-429C-B877-E3701A29D684}"/>
              </a:ext>
            </a:extLst>
          </p:cNvPr>
          <p:cNvSpPr>
            <a:spLocks noGrp="1"/>
          </p:cNvSpPr>
          <p:nvPr>
            <p:ph type="dt" sz="half" idx="10"/>
          </p:nvPr>
        </p:nvSpPr>
        <p:spPr/>
        <p:txBody>
          <a:bodyPr/>
          <a:lstStyle/>
          <a:p>
            <a:fld id="{4509A250-FF31-4206-8172-F9D3106AACB1}"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4C1AE85A-6892-4346-BE9B-4876AFC6BCCD}"/>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5D03CC43-A041-40EC-AE8C-7D3162163709}"/>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406376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7A9B91-84E8-4974-8D5B-4251F2228C80}"/>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F433D4D-2F7C-4F48-9D1C-1C94F8F92ABE}"/>
              </a:ext>
            </a:extLst>
          </p:cNvPr>
          <p:cNvSpPr>
            <a:spLocks noGrp="1"/>
          </p:cNvSpPr>
          <p:nvPr>
            <p:ph type="body" orient="vert" idx="1"/>
          </p:nvPr>
        </p:nvSpPr>
        <p:spPr>
          <a:xfrm>
            <a:off x="628650" y="365125"/>
            <a:ext cx="5800725"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3DDEF526-68A7-4B19-8BB0-4BE8EADCDE3C}"/>
              </a:ext>
            </a:extLst>
          </p:cNvPr>
          <p:cNvSpPr>
            <a:spLocks noGrp="1"/>
          </p:cNvSpPr>
          <p:nvPr>
            <p:ph type="dt" sz="half" idx="10"/>
          </p:nvPr>
        </p:nvSpPr>
        <p:spPr/>
        <p:txBody>
          <a:bodyPr/>
          <a:lstStyle/>
          <a:p>
            <a:fld id="{4509A250-FF31-4206-8172-F9D3106AACB1}"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43D4DF71-50F5-4493-8665-E70CCC4D4667}"/>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14111B07-AD13-47A9-A491-A6B44BBC1E26}"/>
              </a:ext>
            </a:extLst>
          </p:cNvPr>
          <p:cNvSpPr>
            <a:spLocks noGrp="1"/>
          </p:cNvSpPr>
          <p:nvPr>
            <p:ph type="sldNum" sz="quarter" idx="12"/>
          </p:nvPr>
        </p:nvSpPr>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867160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6FFB80-CA27-4386-8999-56A9ADF33298}"/>
              </a:ext>
            </a:extLst>
          </p:cNvPr>
          <p:cNvSpPr>
            <a:spLocks noGrp="1"/>
          </p:cNvSpPr>
          <p:nvPr>
            <p:ph type="title" hasCustomPrompt="1"/>
          </p:nvPr>
        </p:nvSpPr>
        <p:spPr>
          <a:xfrm>
            <a:off x="623888" y="1709739"/>
            <a:ext cx="7886700" cy="2852737"/>
          </a:xfrm>
        </p:spPr>
        <p:txBody>
          <a:bodyPr anchor="b"/>
          <a:lstStyle>
            <a:lvl1pPr>
              <a:defRPr sz="4500"/>
            </a:lvl1pPr>
          </a:lstStyle>
          <a:p>
            <a:r>
              <a:rPr lang="es-ES" dirty="0"/>
              <a:t>Haga clic para </a:t>
            </a:r>
            <a:r>
              <a:rPr lang="es-ES" dirty="0" err="1"/>
              <a:t>modizficar</a:t>
            </a:r>
            <a:r>
              <a:rPr lang="es-ES" dirty="0"/>
              <a:t> el estilo de título del patrón</a:t>
            </a:r>
            <a:endParaRPr lang="es-CL" dirty="0"/>
          </a:p>
        </p:txBody>
      </p:sp>
      <p:sp>
        <p:nvSpPr>
          <p:cNvPr id="3" name="Marcador de texto 2">
            <a:extLst>
              <a:ext uri="{FF2B5EF4-FFF2-40B4-BE49-F238E27FC236}">
                <a16:creationId xmlns:a16="http://schemas.microsoft.com/office/drawing/2014/main" id="{52793DC4-EF7D-4E7A-B4D9-10C3EE1429D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C2EBE5D6-5D65-4652-8558-5E2921845655}"/>
              </a:ext>
            </a:extLst>
          </p:cNvPr>
          <p:cNvSpPr>
            <a:spLocks noGrp="1"/>
          </p:cNvSpPr>
          <p:nvPr>
            <p:ph type="dt" sz="half" idx="10"/>
          </p:nvPr>
        </p:nvSpPr>
        <p:spPr>
          <a:xfrm>
            <a:off x="628650" y="6356351"/>
            <a:ext cx="2057400" cy="365125"/>
          </a:xfrm>
          <a:prstGeom prst="rect">
            <a:avLst/>
          </a:prstGeom>
        </p:spPr>
        <p:txBody>
          <a:bodyPr/>
          <a:lstStyle/>
          <a:p>
            <a:fld id="{9796027F-7875-4030-9381-8BD8C4F21935}" type="datetimeFigureOut">
              <a:rPr lang="en-US" smtClean="0"/>
              <a:pPr/>
              <a:t>12/23/2022</a:t>
            </a:fld>
            <a:endParaRPr lang="en-US" dirty="0"/>
          </a:p>
        </p:txBody>
      </p:sp>
      <p:sp>
        <p:nvSpPr>
          <p:cNvPr id="5" name="Marcador de pie de página 4">
            <a:extLst>
              <a:ext uri="{FF2B5EF4-FFF2-40B4-BE49-F238E27FC236}">
                <a16:creationId xmlns:a16="http://schemas.microsoft.com/office/drawing/2014/main" id="{C455F47D-6979-4FDC-9C78-6C3021DEA78B}"/>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Marcador de número de diapositiva 5">
            <a:extLst>
              <a:ext uri="{FF2B5EF4-FFF2-40B4-BE49-F238E27FC236}">
                <a16:creationId xmlns:a16="http://schemas.microsoft.com/office/drawing/2014/main" id="{F85F774D-2A34-4B2D-80D5-F13333388072}"/>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pPr/>
              <a:t>‹Nº›</a:t>
            </a:fld>
            <a:endParaRPr lang="en-US" dirty="0"/>
          </a:p>
        </p:txBody>
      </p:sp>
    </p:spTree>
    <p:extLst>
      <p:ext uri="{BB962C8B-B14F-4D97-AF65-F5344CB8AC3E}">
        <p14:creationId xmlns:p14="http://schemas.microsoft.com/office/powerpoint/2010/main" val="2911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321CD-D832-4F5B-A28A-4CBDC77344A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4C8CBCA-9CD1-45DA-9592-7B6760A34F31}"/>
              </a:ext>
            </a:extLst>
          </p:cNvPr>
          <p:cNvSpPr>
            <a:spLocks noGrp="1"/>
          </p:cNvSpPr>
          <p:nvPr>
            <p:ph sz="half" idx="1"/>
          </p:nvPr>
        </p:nvSpPr>
        <p:spPr>
          <a:xfrm>
            <a:off x="6286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8E9B07EB-6F99-4AE4-8BE8-680221B4C2E4}"/>
              </a:ext>
            </a:extLst>
          </p:cNvPr>
          <p:cNvSpPr>
            <a:spLocks noGrp="1"/>
          </p:cNvSpPr>
          <p:nvPr>
            <p:ph sz="half" idx="2"/>
          </p:nvPr>
        </p:nvSpPr>
        <p:spPr>
          <a:xfrm>
            <a:off x="4629150" y="1825625"/>
            <a:ext cx="38862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87290987-FC91-4EE4-AE3D-7BC9D7CA6B19}"/>
              </a:ext>
            </a:extLst>
          </p:cNvPr>
          <p:cNvSpPr>
            <a:spLocks noGrp="1"/>
          </p:cNvSpPr>
          <p:nvPr>
            <p:ph type="dt" sz="half" idx="10"/>
          </p:nvPr>
        </p:nvSpPr>
        <p:spPr>
          <a:xfrm>
            <a:off x="628650" y="6356351"/>
            <a:ext cx="2057400" cy="365125"/>
          </a:xfrm>
          <a:prstGeom prst="rect">
            <a:avLst/>
          </a:prstGeom>
        </p:spPr>
        <p:txBody>
          <a:bodyPr/>
          <a:lstStyle/>
          <a:p>
            <a:fld id="{9796027F-7875-4030-9381-8BD8C4F21935}" type="datetimeFigureOut">
              <a:rPr lang="en-US" smtClean="0"/>
              <a:t>12/23/2022</a:t>
            </a:fld>
            <a:endParaRPr lang="en-US" dirty="0"/>
          </a:p>
        </p:txBody>
      </p:sp>
      <p:sp>
        <p:nvSpPr>
          <p:cNvPr id="6" name="Marcador de pie de página 5">
            <a:extLst>
              <a:ext uri="{FF2B5EF4-FFF2-40B4-BE49-F238E27FC236}">
                <a16:creationId xmlns:a16="http://schemas.microsoft.com/office/drawing/2014/main" id="{2AEA4433-C88F-4A1D-9756-D05248A04DB5}"/>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Marcador de número de diapositiva 6">
            <a:extLst>
              <a:ext uri="{FF2B5EF4-FFF2-40B4-BE49-F238E27FC236}">
                <a16:creationId xmlns:a16="http://schemas.microsoft.com/office/drawing/2014/main" id="{D6AFD655-BD7B-495C-8366-FDA47E5AE215}"/>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18841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DE70BD-E916-41CC-9051-9C10609DDDFD}"/>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6175296-2224-4458-AAAF-CD6B682DB87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F2306B40-2875-4EA6-940A-5AC853BCC339}"/>
              </a:ext>
            </a:extLst>
          </p:cNvPr>
          <p:cNvSpPr>
            <a:spLocks noGrp="1"/>
          </p:cNvSpPr>
          <p:nvPr>
            <p:ph sz="half" idx="2"/>
          </p:nvPr>
        </p:nvSpPr>
        <p:spPr>
          <a:xfrm>
            <a:off x="629842" y="2505075"/>
            <a:ext cx="3868340"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91F5B963-EA9B-49DE-A229-2B5BDAEED24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15ABA88-6EEC-4E3C-AFB4-27393CC3A1D2}"/>
              </a:ext>
            </a:extLst>
          </p:cNvPr>
          <p:cNvSpPr>
            <a:spLocks noGrp="1"/>
          </p:cNvSpPr>
          <p:nvPr>
            <p:ph sz="quarter" idx="4"/>
          </p:nvPr>
        </p:nvSpPr>
        <p:spPr>
          <a:xfrm>
            <a:off x="4629150" y="2505075"/>
            <a:ext cx="3887391"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5453A87A-F526-4DA4-B490-8EE0136FE08C}"/>
              </a:ext>
            </a:extLst>
          </p:cNvPr>
          <p:cNvSpPr>
            <a:spLocks noGrp="1"/>
          </p:cNvSpPr>
          <p:nvPr>
            <p:ph type="dt" sz="half" idx="10"/>
          </p:nvPr>
        </p:nvSpPr>
        <p:spPr>
          <a:xfrm>
            <a:off x="628650" y="6356351"/>
            <a:ext cx="2057400" cy="365125"/>
          </a:xfrm>
          <a:prstGeom prst="rect">
            <a:avLst/>
          </a:prstGeom>
        </p:spPr>
        <p:txBody>
          <a:bodyPr/>
          <a:lstStyle/>
          <a:p>
            <a:fld id="{9796027F-7875-4030-9381-8BD8C4F21935}" type="datetimeFigureOut">
              <a:rPr lang="en-US" smtClean="0"/>
              <a:t>12/23/2022</a:t>
            </a:fld>
            <a:endParaRPr lang="en-US" dirty="0"/>
          </a:p>
        </p:txBody>
      </p:sp>
      <p:sp>
        <p:nvSpPr>
          <p:cNvPr id="8" name="Marcador de pie de página 7">
            <a:extLst>
              <a:ext uri="{FF2B5EF4-FFF2-40B4-BE49-F238E27FC236}">
                <a16:creationId xmlns:a16="http://schemas.microsoft.com/office/drawing/2014/main" id="{78CB2BE5-92AB-4084-A154-FDD9E2021C5B}"/>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Marcador de número de diapositiva 8">
            <a:extLst>
              <a:ext uri="{FF2B5EF4-FFF2-40B4-BE49-F238E27FC236}">
                <a16:creationId xmlns:a16="http://schemas.microsoft.com/office/drawing/2014/main" id="{801200E4-921B-4934-B371-30F1A0D8CE56}"/>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790728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0BAC89-872D-44E7-9B58-79852F40B6E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6BA0D57-78C2-4504-BAE8-7DDFCDD666D4}"/>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t>12/23/2022</a:t>
            </a:fld>
            <a:endParaRPr lang="en-US" dirty="0"/>
          </a:p>
        </p:txBody>
      </p:sp>
      <p:sp>
        <p:nvSpPr>
          <p:cNvPr id="4" name="Marcador de pie de página 3">
            <a:extLst>
              <a:ext uri="{FF2B5EF4-FFF2-40B4-BE49-F238E27FC236}">
                <a16:creationId xmlns:a16="http://schemas.microsoft.com/office/drawing/2014/main" id="{96983325-35B8-4F85-81B3-EC6932BCDB56}"/>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Marcador de número de diapositiva 4">
            <a:extLst>
              <a:ext uri="{FF2B5EF4-FFF2-40B4-BE49-F238E27FC236}">
                <a16:creationId xmlns:a16="http://schemas.microsoft.com/office/drawing/2014/main" id="{C00306D7-5988-43A1-B8BD-A533F7CBF355}"/>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pPr/>
              <a:t>‹Nº›</a:t>
            </a:fld>
            <a:endParaRPr lang="en-US" dirty="0"/>
          </a:p>
        </p:txBody>
      </p:sp>
    </p:spTree>
    <p:extLst>
      <p:ext uri="{BB962C8B-B14F-4D97-AF65-F5344CB8AC3E}">
        <p14:creationId xmlns:p14="http://schemas.microsoft.com/office/powerpoint/2010/main" val="3649393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13679D-333D-413E-9814-8057185876C5}"/>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t>12/23/2022</a:t>
            </a:fld>
            <a:endParaRPr lang="en-US" dirty="0"/>
          </a:p>
        </p:txBody>
      </p:sp>
      <p:sp>
        <p:nvSpPr>
          <p:cNvPr id="3" name="Marcador de pie de página 2">
            <a:extLst>
              <a:ext uri="{FF2B5EF4-FFF2-40B4-BE49-F238E27FC236}">
                <a16:creationId xmlns:a16="http://schemas.microsoft.com/office/drawing/2014/main" id="{E045E74A-2B2D-4ABD-8005-F88469F95F6C}"/>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Marcador de número de diapositiva 3">
            <a:extLst>
              <a:ext uri="{FF2B5EF4-FFF2-40B4-BE49-F238E27FC236}">
                <a16:creationId xmlns:a16="http://schemas.microsoft.com/office/drawing/2014/main" id="{01D76E1D-14BB-4BFF-AB5B-9CBD7A9D6F2C}"/>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13144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AC5992-8358-4116-9190-60BAA3CCC8A0}"/>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2B439B8-BE42-435D-B374-F2125B2ACC0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52713989-3F19-4D6F-8B62-EC07B51D297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2198E120-C341-4AC7-BE53-92B6B9A5B17A}"/>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t>12/23/2022</a:t>
            </a:fld>
            <a:endParaRPr lang="en-US" dirty="0"/>
          </a:p>
        </p:txBody>
      </p:sp>
      <p:sp>
        <p:nvSpPr>
          <p:cNvPr id="6" name="Marcador de pie de página 5">
            <a:extLst>
              <a:ext uri="{FF2B5EF4-FFF2-40B4-BE49-F238E27FC236}">
                <a16:creationId xmlns:a16="http://schemas.microsoft.com/office/drawing/2014/main" id="{8AD79C45-D563-4871-934A-8FE5B6C14857}"/>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Marcador de número de diapositiva 6">
            <a:extLst>
              <a:ext uri="{FF2B5EF4-FFF2-40B4-BE49-F238E27FC236}">
                <a16:creationId xmlns:a16="http://schemas.microsoft.com/office/drawing/2014/main" id="{4C2AE31E-976A-45DF-A725-A17A11477EDE}"/>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228339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C2BF81-E8E4-400C-A7F7-EC42CA56C3A2}"/>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F0E20297-2A72-4F5F-8081-BDAAD7F178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L" dirty="0"/>
          </a:p>
        </p:txBody>
      </p:sp>
      <p:sp>
        <p:nvSpPr>
          <p:cNvPr id="4" name="Marcador de texto 3">
            <a:extLst>
              <a:ext uri="{FF2B5EF4-FFF2-40B4-BE49-F238E27FC236}">
                <a16:creationId xmlns:a16="http://schemas.microsoft.com/office/drawing/2014/main" id="{F1B040B8-1DD2-43CB-ABA8-3C2A960DD71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los estilos de texto del patrón</a:t>
            </a:r>
          </a:p>
        </p:txBody>
      </p:sp>
      <p:sp>
        <p:nvSpPr>
          <p:cNvPr id="5" name="Marcador de fecha 4">
            <a:extLst>
              <a:ext uri="{FF2B5EF4-FFF2-40B4-BE49-F238E27FC236}">
                <a16:creationId xmlns:a16="http://schemas.microsoft.com/office/drawing/2014/main" id="{0DA45193-6008-46AC-BFFB-5BEA6475B1CE}"/>
              </a:ext>
            </a:extLst>
          </p:cNvPr>
          <p:cNvSpPr>
            <a:spLocks noGrp="1"/>
          </p:cNvSpPr>
          <p:nvPr>
            <p:ph type="dt" sz="half" idx="10"/>
          </p:nvPr>
        </p:nvSpPr>
        <p:spPr>
          <a:xfrm>
            <a:off x="628650" y="6356351"/>
            <a:ext cx="2057400" cy="365125"/>
          </a:xfrm>
          <a:prstGeom prst="rect">
            <a:avLst/>
          </a:prstGeom>
        </p:spPr>
        <p:txBody>
          <a:bodyPr/>
          <a:lstStyle/>
          <a:p>
            <a:fld id="{4509A250-FF31-4206-8172-F9D3106AACB1}" type="datetimeFigureOut">
              <a:rPr lang="en-US" smtClean="0"/>
              <a:t>12/23/2022</a:t>
            </a:fld>
            <a:endParaRPr lang="en-US" dirty="0"/>
          </a:p>
        </p:txBody>
      </p:sp>
      <p:sp>
        <p:nvSpPr>
          <p:cNvPr id="6" name="Marcador de pie de página 5">
            <a:extLst>
              <a:ext uri="{FF2B5EF4-FFF2-40B4-BE49-F238E27FC236}">
                <a16:creationId xmlns:a16="http://schemas.microsoft.com/office/drawing/2014/main" id="{A19F8733-B584-4E0C-9681-C0FC1BDD804C}"/>
              </a:ext>
            </a:extLst>
          </p:cNvPr>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Marcador de número de diapositiva 6">
            <a:extLst>
              <a:ext uri="{FF2B5EF4-FFF2-40B4-BE49-F238E27FC236}">
                <a16:creationId xmlns:a16="http://schemas.microsoft.com/office/drawing/2014/main" id="{40FCEE47-5A46-48B1-A42B-71122EDFF0D4}"/>
              </a:ext>
            </a:extLst>
          </p:cNvPr>
          <p:cNvSpPr>
            <a:spLocks noGrp="1"/>
          </p:cNvSpPr>
          <p:nvPr>
            <p:ph type="sldNum" sz="quarter" idx="12"/>
          </p:nvPr>
        </p:nvSpPr>
        <p:spPr>
          <a:xfrm>
            <a:off x="6457950" y="6356351"/>
            <a:ext cx="2057400" cy="365125"/>
          </a:xfrm>
          <a:prstGeom prst="rect">
            <a:avLst/>
          </a:prstGeom>
        </p:spPr>
        <p:txBody>
          <a:bodyPr/>
          <a:lstStyle/>
          <a:p>
            <a:fld id="{D57F1E4F-1CFF-5643-939E-02111984F565}" type="slidenum">
              <a:rPr lang="en-US" smtClean="0"/>
              <a:t>‹Nº›</a:t>
            </a:fld>
            <a:endParaRPr lang="en-US" dirty="0"/>
          </a:p>
        </p:txBody>
      </p:sp>
    </p:spTree>
    <p:extLst>
      <p:ext uri="{BB962C8B-B14F-4D97-AF65-F5344CB8AC3E}">
        <p14:creationId xmlns:p14="http://schemas.microsoft.com/office/powerpoint/2010/main" val="88152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F4222EA-C585-4FC4-8D6F-C57FC8224C17}"/>
              </a:ext>
            </a:extLst>
          </p:cNvPr>
          <p:cNvSpPr>
            <a:spLocks noGrp="1"/>
          </p:cNvSpPr>
          <p:nvPr>
            <p:ph type="title"/>
          </p:nvPr>
        </p:nvSpPr>
        <p:spPr>
          <a:xfrm>
            <a:off x="582592" y="407834"/>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A2B2765-BBF6-4E55-98AC-9F339B91DC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cxnSp>
        <p:nvCxnSpPr>
          <p:cNvPr id="13" name="Conector recto 12">
            <a:extLst>
              <a:ext uri="{FF2B5EF4-FFF2-40B4-BE49-F238E27FC236}">
                <a16:creationId xmlns:a16="http://schemas.microsoft.com/office/drawing/2014/main" id="{BDAD812D-059B-41ED-B018-6CA9A24EF568}"/>
              </a:ext>
            </a:extLst>
          </p:cNvPr>
          <p:cNvCxnSpPr>
            <a:cxnSpLocks/>
          </p:cNvCxnSpPr>
          <p:nvPr userDrawn="1"/>
        </p:nvCxnSpPr>
        <p:spPr>
          <a:xfrm>
            <a:off x="0" y="342900"/>
            <a:ext cx="9144000" cy="0"/>
          </a:xfrm>
          <a:prstGeom prst="line">
            <a:avLst/>
          </a:prstGeom>
          <a:ln w="12700" cmpd="sng">
            <a:solidFill>
              <a:srgbClr val="284066"/>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5D48ED6-91E6-48F6-A07E-E60208B96D3A}"/>
              </a:ext>
            </a:extLst>
          </p:cNvPr>
          <p:cNvCxnSpPr>
            <a:cxnSpLocks/>
          </p:cNvCxnSpPr>
          <p:nvPr userDrawn="1"/>
        </p:nvCxnSpPr>
        <p:spPr>
          <a:xfrm>
            <a:off x="0" y="6449231"/>
            <a:ext cx="9144000" cy="0"/>
          </a:xfrm>
          <a:prstGeom prst="line">
            <a:avLst/>
          </a:prstGeom>
          <a:ln w="12700" cmpd="sng">
            <a:solidFill>
              <a:srgbClr val="284066">
                <a:alpha val="93000"/>
              </a:srgbClr>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9F519A41-2D27-4D37-8D06-0F22952A1C70}"/>
              </a:ext>
            </a:extLst>
          </p:cNvPr>
          <p:cNvSpPr txBox="1"/>
          <p:nvPr userDrawn="1"/>
        </p:nvSpPr>
        <p:spPr>
          <a:xfrm>
            <a:off x="4095750" y="6490095"/>
            <a:ext cx="1612841" cy="338554"/>
          </a:xfrm>
          <a:prstGeom prst="rect">
            <a:avLst/>
          </a:prstGeom>
          <a:noFill/>
        </p:spPr>
        <p:txBody>
          <a:bodyPr wrap="square" rtlCol="0">
            <a:spAutoFit/>
          </a:bodyPr>
          <a:lstStyle/>
          <a:p>
            <a:fld id="{D57F1E4F-1CFF-5643-939E-02111984F565}" type="slidenum">
              <a:rPr lang="en-US" sz="1600" b="1" smtClean="0">
                <a:solidFill>
                  <a:srgbClr val="18263C"/>
                </a:solidFill>
                <a:latin typeface="+mj-lt"/>
              </a:rPr>
              <a:pPr/>
              <a:t>‹Nº›</a:t>
            </a:fld>
            <a:endParaRPr lang="es-CL" sz="1600" b="1" dirty="0">
              <a:solidFill>
                <a:srgbClr val="18263C"/>
              </a:solidFill>
              <a:latin typeface="+mj-lt"/>
            </a:endParaRPr>
          </a:p>
        </p:txBody>
      </p:sp>
      <p:pic>
        <p:nvPicPr>
          <p:cNvPr id="8" name="Imagen 5" descr="Dibujo de una persona&#10;&#10;Descripción generada automáticamente con confianza baja">
            <a:extLst>
              <a:ext uri="{FF2B5EF4-FFF2-40B4-BE49-F238E27FC236}">
                <a16:creationId xmlns:a16="http://schemas.microsoft.com/office/drawing/2014/main" id="{C31EA06F-1AE6-4231-936A-71748E4A31C4}"/>
              </a:ext>
            </a:extLst>
          </p:cNvPr>
          <p:cNvPicPr>
            <a:picLocks noChangeAspect="1"/>
          </p:cNvPicPr>
          <p:nvPr userDrawn="1"/>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466461" y="92401"/>
            <a:ext cx="503258" cy="530871"/>
          </a:xfrm>
          <a:prstGeom prst="rect">
            <a:avLst/>
          </a:prstGeom>
        </p:spPr>
      </p:pic>
    </p:spTree>
    <p:extLst>
      <p:ext uri="{BB962C8B-B14F-4D97-AF65-F5344CB8AC3E}">
        <p14:creationId xmlns:p14="http://schemas.microsoft.com/office/powerpoint/2010/main" val="20888606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F4222EA-C585-4FC4-8D6F-C57FC8224C1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A2B2765-BBF6-4E55-98AC-9F339B91DC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pic>
        <p:nvPicPr>
          <p:cNvPr id="7" name="Imagen 6">
            <a:extLst>
              <a:ext uri="{FF2B5EF4-FFF2-40B4-BE49-F238E27FC236}">
                <a16:creationId xmlns:a16="http://schemas.microsoft.com/office/drawing/2014/main" id="{6294D696-F4E8-401B-93FA-05AEB4F894A9}"/>
              </a:ext>
            </a:extLst>
          </p:cNvPr>
          <p:cNvPicPr>
            <a:picLocks noChangeAspect="1"/>
          </p:cNvPicPr>
          <p:nvPr userDrawn="1"/>
        </p:nvPicPr>
        <p:blipFill rotWithShape="1">
          <a:blip r:embed="rId13" cstate="email">
            <a:extLst>
              <a:ext uri="{BEBA8EAE-BF5A-486C-A8C5-ECC9F3942E4B}">
                <a14:imgProps xmlns:a14="http://schemas.microsoft.com/office/drawing/2010/main">
                  <a14:imgLayer r:embed="rId14">
                    <a14:imgEffect>
                      <a14:colorTemperature colorTemp="5674"/>
                    </a14:imgEffect>
                    <a14:imgEffect>
                      <a14:saturation sat="0"/>
                    </a14:imgEffect>
                  </a14:imgLayer>
                </a14:imgProps>
              </a:ext>
              <a:ext uri="{28A0092B-C50C-407E-A947-70E740481C1C}">
                <a14:useLocalDpi xmlns:a14="http://schemas.microsoft.com/office/drawing/2010/main"/>
              </a:ext>
            </a:extLst>
          </a:blip>
          <a:srcRect/>
          <a:stretch/>
        </p:blipFill>
        <p:spPr>
          <a:xfrm>
            <a:off x="0" y="0"/>
            <a:ext cx="8212974" cy="6855688"/>
          </a:xfrm>
          <a:prstGeom prst="rect">
            <a:avLst/>
          </a:prstGeom>
        </p:spPr>
      </p:pic>
      <p:sp>
        <p:nvSpPr>
          <p:cNvPr id="8" name="Rectángulo 7">
            <a:extLst>
              <a:ext uri="{FF2B5EF4-FFF2-40B4-BE49-F238E27FC236}">
                <a16:creationId xmlns:a16="http://schemas.microsoft.com/office/drawing/2014/main" id="{4E4A0A1C-398F-4750-95C6-2F8D0D97F307}"/>
              </a:ext>
            </a:extLst>
          </p:cNvPr>
          <p:cNvSpPr/>
          <p:nvPr userDrawn="1"/>
        </p:nvSpPr>
        <p:spPr>
          <a:xfrm>
            <a:off x="0" y="0"/>
            <a:ext cx="8212974" cy="6855688"/>
          </a:xfrm>
          <a:prstGeom prst="rect">
            <a:avLst/>
          </a:pr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350" dirty="0"/>
          </a:p>
        </p:txBody>
      </p:sp>
      <p:sp>
        <p:nvSpPr>
          <p:cNvPr id="4" name="Marcador de fecha 3">
            <a:extLst>
              <a:ext uri="{FF2B5EF4-FFF2-40B4-BE49-F238E27FC236}">
                <a16:creationId xmlns:a16="http://schemas.microsoft.com/office/drawing/2014/main" id="{056CCAE0-2E1B-4E80-8610-EA08034866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AD347D-5ACD-4C99-B74B-A9C85AD731AF}" type="datetimeFigureOut">
              <a:rPr lang="en-US" smtClean="0"/>
              <a:t>12/23/2022</a:t>
            </a:fld>
            <a:endParaRPr lang="en-US" dirty="0"/>
          </a:p>
        </p:txBody>
      </p:sp>
      <p:sp>
        <p:nvSpPr>
          <p:cNvPr id="5" name="Marcador de pie de página 4">
            <a:extLst>
              <a:ext uri="{FF2B5EF4-FFF2-40B4-BE49-F238E27FC236}">
                <a16:creationId xmlns:a16="http://schemas.microsoft.com/office/drawing/2014/main" id="{17AF08AA-FD56-4865-9449-761BC1A2684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4E894793-0D29-421A-8334-DCA6FA0DA0E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02111984F565}" type="slidenum">
              <a:rPr lang="en-US" smtClean="0"/>
              <a:t>‹Nº›</a:t>
            </a:fld>
            <a:endParaRPr lang="en-US" dirty="0"/>
          </a:p>
        </p:txBody>
      </p:sp>
    </p:spTree>
    <p:extLst>
      <p:ext uri="{BB962C8B-B14F-4D97-AF65-F5344CB8AC3E}">
        <p14:creationId xmlns:p14="http://schemas.microsoft.com/office/powerpoint/2010/main" val="314027452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251C1D-3248-41FC-9E42-BB290C663C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09" y="0"/>
            <a:ext cx="9110382" cy="685800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43C729D-A016-4990-A246-CAF4575C5122}"/>
              </a:ext>
            </a:extLst>
          </p:cNvPr>
          <p:cNvSpPr>
            <a:spLocks noGrp="1"/>
          </p:cNvSpPr>
          <p:nvPr>
            <p:ph type="ctrTitle"/>
          </p:nvPr>
        </p:nvSpPr>
        <p:spPr>
          <a:xfrm>
            <a:off x="392906" y="425950"/>
            <a:ext cx="8408194" cy="744836"/>
          </a:xfrm>
        </p:spPr>
        <p:txBody>
          <a:bodyPr vert="horz" lIns="91440" tIns="45720" rIns="91440" bIns="45720" rtlCol="0" anchor="ctr">
            <a:normAutofit/>
          </a:bodyPr>
          <a:lstStyle/>
          <a:p>
            <a:pPr defTabSz="914400"/>
            <a:r>
              <a:rPr lang="en-US" sz="2200" b="1" dirty="0">
                <a:solidFill>
                  <a:schemeClr val="tx1">
                    <a:lumMod val="85000"/>
                    <a:lumOff val="15000"/>
                  </a:schemeClr>
                </a:solidFill>
              </a:rPr>
              <a:t>Fondo Independencia CORE US I</a:t>
            </a:r>
            <a:br>
              <a:rPr lang="en-US" sz="2200" dirty="0">
                <a:solidFill>
                  <a:schemeClr val="tx1">
                    <a:lumMod val="85000"/>
                    <a:lumOff val="15000"/>
                  </a:schemeClr>
                </a:solidFill>
              </a:rPr>
            </a:br>
            <a:r>
              <a:rPr lang="en-US" sz="2200" dirty="0" err="1">
                <a:solidFill>
                  <a:schemeClr val="tx1">
                    <a:lumMod val="85000"/>
                    <a:lumOff val="15000"/>
                  </a:schemeClr>
                </a:solidFill>
              </a:rPr>
              <a:t>Análisis</a:t>
            </a:r>
            <a:r>
              <a:rPr lang="en-US" sz="2200" dirty="0">
                <a:solidFill>
                  <a:schemeClr val="tx1">
                    <a:lumMod val="85000"/>
                    <a:lumOff val="15000"/>
                  </a:schemeClr>
                </a:solidFill>
              </a:rPr>
              <a:t> </a:t>
            </a:r>
            <a:r>
              <a:rPr lang="en-US" sz="2200" dirty="0" err="1">
                <a:solidFill>
                  <a:schemeClr val="tx1">
                    <a:lumMod val="85000"/>
                    <a:lumOff val="15000"/>
                  </a:schemeClr>
                </a:solidFill>
              </a:rPr>
              <a:t>Razonado</a:t>
            </a:r>
            <a:r>
              <a:rPr lang="en-US" sz="2200" dirty="0">
                <a:solidFill>
                  <a:schemeClr val="tx1">
                    <a:lumMod val="85000"/>
                    <a:lumOff val="15000"/>
                  </a:schemeClr>
                </a:solidFill>
              </a:rPr>
              <a:t> – Q3 2022</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8" name="Imagen 5" descr="Dibujo de una persona&#10;&#10;Descripción generada automáticamente con confianza baja">
            <a:extLst>
              <a:ext uri="{FF2B5EF4-FFF2-40B4-BE49-F238E27FC236}">
                <a16:creationId xmlns:a16="http://schemas.microsoft.com/office/drawing/2014/main" id="{35F06D58-7E11-410D-902E-574B1739946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66461" y="92401"/>
            <a:ext cx="503258" cy="530871"/>
          </a:xfrm>
          <a:prstGeom prst="rect">
            <a:avLst/>
          </a:prstGeom>
        </p:spPr>
      </p:pic>
    </p:spTree>
    <p:extLst>
      <p:ext uri="{BB962C8B-B14F-4D97-AF65-F5344CB8AC3E}">
        <p14:creationId xmlns:p14="http://schemas.microsoft.com/office/powerpoint/2010/main" val="230383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45">
            <a:extLst>
              <a:ext uri="{FF2B5EF4-FFF2-40B4-BE49-F238E27FC236}">
                <a16:creationId xmlns:a16="http://schemas.microsoft.com/office/drawing/2014/main" id="{706EE503-86B1-441A-9550-3A08D3EB8069}"/>
              </a:ext>
            </a:extLst>
          </p:cNvPr>
          <p:cNvSpPr/>
          <p:nvPr/>
        </p:nvSpPr>
        <p:spPr>
          <a:xfrm>
            <a:off x="131530" y="1056115"/>
            <a:ext cx="8865558" cy="37202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CuadroTexto 14">
            <a:extLst>
              <a:ext uri="{FF2B5EF4-FFF2-40B4-BE49-F238E27FC236}">
                <a16:creationId xmlns:a16="http://schemas.microsoft.com/office/drawing/2014/main" id="{5225454B-DA51-4D08-8A56-ED37B26A1453}"/>
              </a:ext>
            </a:extLst>
          </p:cNvPr>
          <p:cNvSpPr txBox="1"/>
          <p:nvPr/>
        </p:nvSpPr>
        <p:spPr>
          <a:xfrm>
            <a:off x="1926110" y="2011992"/>
            <a:ext cx="1449407" cy="400110"/>
          </a:xfrm>
          <a:prstGeom prst="rect">
            <a:avLst/>
          </a:prstGeom>
          <a:noFill/>
        </p:spPr>
        <p:txBody>
          <a:bodyPr wrap="square" rtlCol="0">
            <a:spAutoFit/>
          </a:bodyPr>
          <a:lstStyle/>
          <a:p>
            <a:r>
              <a:rPr lang="es-MX" sz="2000" dirty="0">
                <a:solidFill>
                  <a:schemeClr val="tx2">
                    <a:lumMod val="50000"/>
                  </a:schemeClr>
                </a:solidFill>
                <a:latin typeface="+mj-lt"/>
              </a:rPr>
              <a:t>AUM (USD)</a:t>
            </a:r>
          </a:p>
        </p:txBody>
      </p:sp>
      <p:sp>
        <p:nvSpPr>
          <p:cNvPr id="28" name="CuadroTexto 27">
            <a:extLst>
              <a:ext uri="{FF2B5EF4-FFF2-40B4-BE49-F238E27FC236}">
                <a16:creationId xmlns:a16="http://schemas.microsoft.com/office/drawing/2014/main" id="{03284292-F3F6-4E68-A1D3-0A54FAD14BBD}"/>
              </a:ext>
            </a:extLst>
          </p:cNvPr>
          <p:cNvSpPr txBox="1"/>
          <p:nvPr/>
        </p:nvSpPr>
        <p:spPr>
          <a:xfrm>
            <a:off x="535197" y="1198533"/>
            <a:ext cx="1006355" cy="707886"/>
          </a:xfrm>
          <a:prstGeom prst="rect">
            <a:avLst/>
          </a:prstGeom>
          <a:noFill/>
        </p:spPr>
        <p:txBody>
          <a:bodyPr wrap="square" rtlCol="0">
            <a:spAutoFit/>
          </a:bodyPr>
          <a:lstStyle/>
          <a:p>
            <a:r>
              <a:rPr lang="es-MX" sz="4000" dirty="0">
                <a:solidFill>
                  <a:schemeClr val="accent1">
                    <a:lumMod val="50000"/>
                  </a:schemeClr>
                </a:solidFill>
              </a:rPr>
              <a:t>  8</a:t>
            </a:r>
            <a:endParaRPr lang="es-MX" sz="2000" dirty="0">
              <a:solidFill>
                <a:schemeClr val="accent1">
                  <a:lumMod val="50000"/>
                </a:schemeClr>
              </a:solidFill>
            </a:endParaRPr>
          </a:p>
        </p:txBody>
      </p:sp>
      <p:sp>
        <p:nvSpPr>
          <p:cNvPr id="37" name="CuadroTexto 36">
            <a:extLst>
              <a:ext uri="{FF2B5EF4-FFF2-40B4-BE49-F238E27FC236}">
                <a16:creationId xmlns:a16="http://schemas.microsoft.com/office/drawing/2014/main" id="{E158774D-7A31-46B6-B1F7-8CF947FFA8E9}"/>
              </a:ext>
            </a:extLst>
          </p:cNvPr>
          <p:cNvSpPr txBox="1"/>
          <p:nvPr/>
        </p:nvSpPr>
        <p:spPr>
          <a:xfrm>
            <a:off x="3779185" y="1872528"/>
            <a:ext cx="1496475" cy="707886"/>
          </a:xfrm>
          <a:prstGeom prst="rect">
            <a:avLst/>
          </a:prstGeom>
          <a:noFill/>
        </p:spPr>
        <p:txBody>
          <a:bodyPr wrap="square" rtlCol="0">
            <a:spAutoFit/>
          </a:bodyPr>
          <a:lstStyle/>
          <a:p>
            <a:pPr algn="ctr"/>
            <a:r>
              <a:rPr lang="es-MX" sz="2000" dirty="0">
                <a:solidFill>
                  <a:schemeClr val="tx2">
                    <a:lumMod val="50000"/>
                  </a:schemeClr>
                </a:solidFill>
                <a:latin typeface="+mj-lt"/>
              </a:rPr>
              <a:t>OCUPACIÓN </a:t>
            </a:r>
          </a:p>
          <a:p>
            <a:pPr algn="ctr"/>
            <a:r>
              <a:rPr lang="es-MX" sz="2000" dirty="0">
                <a:solidFill>
                  <a:schemeClr val="tx2">
                    <a:lumMod val="50000"/>
                  </a:schemeClr>
                </a:solidFill>
                <a:latin typeface="+mj-lt"/>
              </a:rPr>
              <a:t>PROMEDIO</a:t>
            </a:r>
          </a:p>
        </p:txBody>
      </p:sp>
      <p:sp>
        <p:nvSpPr>
          <p:cNvPr id="39" name="CuadroTexto 38">
            <a:extLst>
              <a:ext uri="{FF2B5EF4-FFF2-40B4-BE49-F238E27FC236}">
                <a16:creationId xmlns:a16="http://schemas.microsoft.com/office/drawing/2014/main" id="{EB2E410C-3C34-4586-9228-D70C8396DEF0}"/>
              </a:ext>
            </a:extLst>
          </p:cNvPr>
          <p:cNvSpPr txBox="1"/>
          <p:nvPr/>
        </p:nvSpPr>
        <p:spPr>
          <a:xfrm>
            <a:off x="4802043" y="3718778"/>
            <a:ext cx="2259848" cy="1015663"/>
          </a:xfrm>
          <a:prstGeom prst="rect">
            <a:avLst/>
          </a:prstGeom>
          <a:noFill/>
        </p:spPr>
        <p:txBody>
          <a:bodyPr wrap="square" rtlCol="0">
            <a:spAutoFit/>
          </a:bodyPr>
          <a:lstStyle/>
          <a:p>
            <a:pPr algn="ctr"/>
            <a:r>
              <a:rPr lang="es-MX" sz="2000" dirty="0">
                <a:solidFill>
                  <a:schemeClr val="tx2">
                    <a:lumMod val="50000"/>
                  </a:schemeClr>
                </a:solidFill>
                <a:latin typeface="+mj-lt"/>
              </a:rPr>
              <a:t>TIEMPO REMANENTE</a:t>
            </a:r>
          </a:p>
          <a:p>
            <a:pPr algn="ctr"/>
            <a:r>
              <a:rPr lang="es-MX" sz="2000" dirty="0">
                <a:solidFill>
                  <a:schemeClr val="tx2">
                    <a:lumMod val="50000"/>
                  </a:schemeClr>
                </a:solidFill>
                <a:latin typeface="+mj-lt"/>
              </a:rPr>
              <a:t>DEUDAS</a:t>
            </a:r>
          </a:p>
        </p:txBody>
      </p:sp>
      <p:cxnSp>
        <p:nvCxnSpPr>
          <p:cNvPr id="45" name="Conector recto 44">
            <a:extLst>
              <a:ext uri="{FF2B5EF4-FFF2-40B4-BE49-F238E27FC236}">
                <a16:creationId xmlns:a16="http://schemas.microsoft.com/office/drawing/2014/main" id="{B03AE536-F38A-46DA-B98B-4B1880FAD3D9}"/>
              </a:ext>
            </a:extLst>
          </p:cNvPr>
          <p:cNvCxnSpPr/>
          <p:nvPr/>
        </p:nvCxnSpPr>
        <p:spPr>
          <a:xfrm>
            <a:off x="1038375" y="2809336"/>
            <a:ext cx="685955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9ADE18CE-548A-4360-9DCC-4D327103B70D}"/>
              </a:ext>
            </a:extLst>
          </p:cNvPr>
          <p:cNvSpPr txBox="1"/>
          <p:nvPr/>
        </p:nvSpPr>
        <p:spPr>
          <a:xfrm>
            <a:off x="146912" y="4758848"/>
            <a:ext cx="8734045" cy="1692771"/>
          </a:xfrm>
          <a:prstGeom prst="rect">
            <a:avLst/>
          </a:prstGeom>
          <a:noFill/>
        </p:spPr>
        <p:txBody>
          <a:bodyPr wrap="square" rtlCol="0">
            <a:spAutoFit/>
          </a:bodyPr>
          <a:lstStyle/>
          <a:p>
            <a:pPr marL="228600" indent="-228600">
              <a:buAutoNum type="arabicPeriod"/>
            </a:pPr>
            <a:r>
              <a:rPr lang="es-MX" sz="800" dirty="0">
                <a:latin typeface="+mj-lt"/>
              </a:rPr>
              <a:t>AUM corresponde al valor de mercado de los bienes raíces bajo administración, según las últimas tasaciones efectuadas por tasadores independientes y de acuerdo al precio de compra de las últimas adquisiciones.</a:t>
            </a:r>
          </a:p>
          <a:p>
            <a:pPr marL="228600" indent="-228600">
              <a:buAutoNum type="arabicPeriod"/>
            </a:pPr>
            <a:r>
              <a:rPr lang="es-MX" sz="800" dirty="0">
                <a:latin typeface="+mj-lt"/>
              </a:rPr>
              <a:t>Ocupación promedio se calcula considerando la ocupación actual de cada uno de sus activos, ponderados por la participación del Fondo en cada uno de ellos. </a:t>
            </a:r>
          </a:p>
          <a:p>
            <a:pPr marL="228600" indent="-228600">
              <a:buFontTx/>
              <a:buAutoNum type="arabicPeriod"/>
            </a:pPr>
            <a:r>
              <a:rPr lang="es-MX" sz="800" dirty="0">
                <a:latin typeface="+mj-lt"/>
              </a:rPr>
              <a:t>Ocupación de equilibrio se calcula considerando la ocupación de equilibrio de cada uno de los activos, ponderados por su correspondiente participación en el Fondo. </a:t>
            </a:r>
          </a:p>
          <a:p>
            <a:pPr marL="228600" indent="-228600">
              <a:buAutoNum type="arabicPeriod"/>
            </a:pPr>
            <a:r>
              <a:rPr lang="es-MX" sz="800" dirty="0">
                <a:latin typeface="+mj-lt"/>
              </a:rPr>
              <a:t>Tiempo remanente contratos corresponde al promedio del total de años remanentes de los contratos de arriendo del portfolio, al cierre del periodo.</a:t>
            </a:r>
          </a:p>
          <a:p>
            <a:pPr marL="228600" indent="-228600">
              <a:buFontTx/>
              <a:buAutoNum type="arabicPeriod"/>
            </a:pPr>
            <a:r>
              <a:rPr lang="es-MX" sz="800" dirty="0">
                <a:latin typeface="+mj-lt"/>
              </a:rPr>
              <a:t>DSCR corresponde al total de NOI (Net </a:t>
            </a:r>
            <a:r>
              <a:rPr lang="es-MX" sz="800" dirty="0" err="1">
                <a:latin typeface="+mj-lt"/>
              </a:rPr>
              <a:t>Operating</a:t>
            </a:r>
            <a:r>
              <a:rPr lang="es-MX" sz="800" dirty="0">
                <a:latin typeface="+mj-lt"/>
              </a:rPr>
              <a:t> </a:t>
            </a:r>
            <a:r>
              <a:rPr lang="es-MX" sz="800" dirty="0" err="1">
                <a:latin typeface="+mj-lt"/>
              </a:rPr>
              <a:t>Income</a:t>
            </a:r>
            <a:r>
              <a:rPr lang="es-MX" sz="800" dirty="0">
                <a:latin typeface="+mj-lt"/>
              </a:rPr>
              <a:t>) del total de los activos acumulado durante los últimos 12 meses, sobre el total del servicio de la deuda acumulado durante los últimos 12 meses. Este cálculo no considera la propiedad </a:t>
            </a:r>
            <a:r>
              <a:rPr lang="es-MX" sz="800" dirty="0" err="1">
                <a:latin typeface="+mj-lt"/>
              </a:rPr>
              <a:t>The</a:t>
            </a:r>
            <a:r>
              <a:rPr lang="es-MX" sz="800" dirty="0">
                <a:latin typeface="+mj-lt"/>
              </a:rPr>
              <a:t> </a:t>
            </a:r>
            <a:r>
              <a:rPr lang="es-MX" sz="800" dirty="0" err="1">
                <a:latin typeface="+mj-lt"/>
              </a:rPr>
              <a:t>Commons</a:t>
            </a:r>
            <a:r>
              <a:rPr lang="es-MX" sz="800" dirty="0">
                <a:latin typeface="+mj-lt"/>
              </a:rPr>
              <a:t>.</a:t>
            </a:r>
          </a:p>
          <a:p>
            <a:pPr marL="228600" indent="-228600">
              <a:buFontTx/>
              <a:buAutoNum type="arabicPeriod"/>
            </a:pPr>
            <a:r>
              <a:rPr lang="es-MX" sz="800" dirty="0">
                <a:latin typeface="+mj-lt"/>
              </a:rPr>
              <a:t>LTV corresponde al total de la deuda hipotecaria de los bienes inmuebles al cierre del periodo sobre el total de AUM más los saldos en caja y reservas a nivel de las propiedades. Este se calcula considerando la ocupación actual de cada uno de sus activos, ponderados por la participación del Fondo en cada uno de ellos. </a:t>
            </a:r>
          </a:p>
          <a:p>
            <a:pPr marL="228600" indent="-228600">
              <a:buFontTx/>
              <a:buAutoNum type="arabicPeriod"/>
            </a:pPr>
            <a:r>
              <a:rPr lang="es-MX" sz="800" dirty="0" err="1">
                <a:latin typeface="+mj-lt"/>
              </a:rPr>
              <a:t>Cap</a:t>
            </a:r>
            <a:r>
              <a:rPr lang="es-MX" sz="800" dirty="0">
                <a:latin typeface="+mj-lt"/>
              </a:rPr>
              <a:t> </a:t>
            </a:r>
            <a:r>
              <a:rPr lang="es-MX" sz="800" dirty="0" err="1">
                <a:latin typeface="+mj-lt"/>
              </a:rPr>
              <a:t>Rate</a:t>
            </a:r>
            <a:r>
              <a:rPr lang="es-MX" sz="800" dirty="0">
                <a:latin typeface="+mj-lt"/>
              </a:rPr>
              <a:t> Actual se calcula tomando en cuenta el NOI de los últimos 12 meses sobre la inversión total realizada en la propiedad, ponderados por su correspondiente participación en el Fondo. </a:t>
            </a:r>
          </a:p>
          <a:p>
            <a:pPr marL="228600" indent="-228600">
              <a:buAutoNum type="arabicPeriod"/>
            </a:pPr>
            <a:r>
              <a:rPr lang="es-MX" sz="800" dirty="0">
                <a:latin typeface="+mj-lt"/>
              </a:rPr>
              <a:t>Tiempo remanente deudas corresponde al promedio ponderado del tiempo remanente, de los créditos hipotecarios otorgados a las sociedades propietarias al momento de la compra de los bienes raíces, al cierre del periodo.</a:t>
            </a:r>
          </a:p>
          <a:p>
            <a:pPr marL="228600" indent="-228600">
              <a:buAutoNum type="arabicPeriod"/>
            </a:pPr>
            <a:r>
              <a:rPr lang="es-MX" sz="800" dirty="0">
                <a:latin typeface="+mj-lt"/>
              </a:rPr>
              <a:t>Tasa de deuda promedio se calcula según “</a:t>
            </a:r>
            <a:r>
              <a:rPr lang="es-MX" sz="800" dirty="0" err="1">
                <a:latin typeface="+mj-lt"/>
              </a:rPr>
              <a:t>All</a:t>
            </a:r>
            <a:r>
              <a:rPr lang="es-MX" sz="800" dirty="0">
                <a:latin typeface="+mj-lt"/>
              </a:rPr>
              <a:t> in </a:t>
            </a:r>
            <a:r>
              <a:rPr lang="es-MX" sz="800" dirty="0" err="1">
                <a:latin typeface="+mj-lt"/>
              </a:rPr>
              <a:t>rate</a:t>
            </a:r>
            <a:r>
              <a:rPr lang="es-MX" sz="800" dirty="0">
                <a:latin typeface="+mj-lt"/>
              </a:rPr>
              <a:t>”, considerando los seguros de tasa “CAP” a la tasa variable, y en el caso de no tener “CAP” se considera el valor de la tasa al cierre del período.</a:t>
            </a:r>
          </a:p>
        </p:txBody>
      </p:sp>
      <p:sp>
        <p:nvSpPr>
          <p:cNvPr id="24" name="Título 1">
            <a:extLst>
              <a:ext uri="{FF2B5EF4-FFF2-40B4-BE49-F238E27FC236}">
                <a16:creationId xmlns:a16="http://schemas.microsoft.com/office/drawing/2014/main" id="{D8F40C93-5966-4357-A7F0-8BCB1C28198E}"/>
              </a:ext>
            </a:extLst>
          </p:cNvPr>
          <p:cNvSpPr txBox="1">
            <a:spLocks/>
          </p:cNvSpPr>
          <p:nvPr/>
        </p:nvSpPr>
        <p:spPr>
          <a:xfrm>
            <a:off x="103982" y="478126"/>
            <a:ext cx="7886700" cy="584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L" sz="2800" dirty="0">
                <a:solidFill>
                  <a:srgbClr val="284066"/>
                </a:solidFill>
              </a:rPr>
              <a:t>INDICADORES FINANCIEROS ACTIVOS INMOBILIARIOS</a:t>
            </a:r>
          </a:p>
        </p:txBody>
      </p:sp>
      <p:sp>
        <p:nvSpPr>
          <p:cNvPr id="25" name="CuadroTexto 24">
            <a:extLst>
              <a:ext uri="{FF2B5EF4-FFF2-40B4-BE49-F238E27FC236}">
                <a16:creationId xmlns:a16="http://schemas.microsoft.com/office/drawing/2014/main" id="{EA9066B2-C7EE-4038-A2A7-96D7BAFEF457}"/>
              </a:ext>
            </a:extLst>
          </p:cNvPr>
          <p:cNvSpPr txBox="1"/>
          <p:nvPr/>
        </p:nvSpPr>
        <p:spPr>
          <a:xfrm>
            <a:off x="359075" y="3080054"/>
            <a:ext cx="1414599" cy="707886"/>
          </a:xfrm>
          <a:prstGeom prst="rect">
            <a:avLst/>
          </a:prstGeom>
          <a:noFill/>
        </p:spPr>
        <p:txBody>
          <a:bodyPr wrap="square" rtlCol="0" anchor="t">
            <a:spAutoFit/>
          </a:bodyPr>
          <a:lstStyle/>
          <a:p>
            <a:r>
              <a:rPr lang="es-CL" sz="4000" dirty="0">
                <a:solidFill>
                  <a:schemeClr val="accent1">
                    <a:lumMod val="50000"/>
                  </a:schemeClr>
                </a:solidFill>
              </a:rPr>
              <a:t>2,42x</a:t>
            </a:r>
          </a:p>
        </p:txBody>
      </p:sp>
      <p:sp>
        <p:nvSpPr>
          <p:cNvPr id="27" name="CuadroTexto 26">
            <a:extLst>
              <a:ext uri="{FF2B5EF4-FFF2-40B4-BE49-F238E27FC236}">
                <a16:creationId xmlns:a16="http://schemas.microsoft.com/office/drawing/2014/main" id="{585E8262-0ACF-4A85-842A-150B4C36D1DB}"/>
              </a:ext>
            </a:extLst>
          </p:cNvPr>
          <p:cNvSpPr txBox="1"/>
          <p:nvPr/>
        </p:nvSpPr>
        <p:spPr>
          <a:xfrm>
            <a:off x="651135" y="3906018"/>
            <a:ext cx="1417983" cy="400110"/>
          </a:xfrm>
          <a:prstGeom prst="rect">
            <a:avLst/>
          </a:prstGeom>
          <a:noFill/>
        </p:spPr>
        <p:txBody>
          <a:bodyPr wrap="square" rtlCol="0">
            <a:spAutoFit/>
          </a:bodyPr>
          <a:lstStyle/>
          <a:p>
            <a:r>
              <a:rPr lang="es-CL" sz="2000" dirty="0">
                <a:solidFill>
                  <a:schemeClr val="tx2">
                    <a:lumMod val="50000"/>
                  </a:schemeClr>
                </a:solidFill>
                <a:latin typeface="+mj-lt"/>
              </a:rPr>
              <a:t>DSCR</a:t>
            </a:r>
          </a:p>
        </p:txBody>
      </p:sp>
      <p:sp>
        <p:nvSpPr>
          <p:cNvPr id="50" name="CuadroTexto 49">
            <a:extLst>
              <a:ext uri="{FF2B5EF4-FFF2-40B4-BE49-F238E27FC236}">
                <a16:creationId xmlns:a16="http://schemas.microsoft.com/office/drawing/2014/main" id="{15C0502A-7C21-493C-A773-E263B94E961A}"/>
              </a:ext>
            </a:extLst>
          </p:cNvPr>
          <p:cNvSpPr txBox="1"/>
          <p:nvPr/>
        </p:nvSpPr>
        <p:spPr>
          <a:xfrm>
            <a:off x="1324575" y="3906018"/>
            <a:ext cx="2259847" cy="400110"/>
          </a:xfrm>
          <a:prstGeom prst="rect">
            <a:avLst/>
          </a:prstGeom>
          <a:noFill/>
        </p:spPr>
        <p:txBody>
          <a:bodyPr wrap="square" rtlCol="0">
            <a:spAutoFit/>
          </a:bodyPr>
          <a:lstStyle/>
          <a:p>
            <a:pPr algn="ctr"/>
            <a:r>
              <a:rPr lang="es-CL" sz="2000" dirty="0">
                <a:solidFill>
                  <a:schemeClr val="tx2">
                    <a:lumMod val="50000"/>
                  </a:schemeClr>
                </a:solidFill>
                <a:latin typeface="+mj-lt"/>
              </a:rPr>
              <a:t>LTV</a:t>
            </a:r>
          </a:p>
        </p:txBody>
      </p:sp>
      <p:sp>
        <p:nvSpPr>
          <p:cNvPr id="32" name="Rectángulo 13">
            <a:extLst>
              <a:ext uri="{FF2B5EF4-FFF2-40B4-BE49-F238E27FC236}">
                <a16:creationId xmlns:a16="http://schemas.microsoft.com/office/drawing/2014/main" id="{14A5D085-3975-4872-9732-4AADC8417636}"/>
              </a:ext>
            </a:extLst>
          </p:cNvPr>
          <p:cNvSpPr/>
          <p:nvPr/>
        </p:nvSpPr>
        <p:spPr>
          <a:xfrm>
            <a:off x="0" y="483990"/>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CuadroTexto 17">
            <a:extLst>
              <a:ext uri="{FF2B5EF4-FFF2-40B4-BE49-F238E27FC236}">
                <a16:creationId xmlns:a16="http://schemas.microsoft.com/office/drawing/2014/main" id="{5261B3FB-A8BC-4898-977E-BB6B0316BA00}"/>
              </a:ext>
            </a:extLst>
          </p:cNvPr>
          <p:cNvSpPr txBox="1"/>
          <p:nvPr/>
        </p:nvSpPr>
        <p:spPr>
          <a:xfrm>
            <a:off x="251203" y="1865138"/>
            <a:ext cx="1496476" cy="707886"/>
          </a:xfrm>
          <a:prstGeom prst="rect">
            <a:avLst/>
          </a:prstGeom>
          <a:noFill/>
        </p:spPr>
        <p:txBody>
          <a:bodyPr wrap="square">
            <a:spAutoFit/>
          </a:bodyPr>
          <a:lstStyle/>
          <a:p>
            <a:pPr algn="ctr"/>
            <a:r>
              <a:rPr lang="es-MX" sz="2000" dirty="0" err="1">
                <a:solidFill>
                  <a:schemeClr val="tx2">
                    <a:lumMod val="50000"/>
                  </a:schemeClr>
                </a:solidFill>
                <a:latin typeface="+mj-lt"/>
              </a:rPr>
              <a:t>N°</a:t>
            </a:r>
            <a:r>
              <a:rPr lang="es-MX" sz="2000" dirty="0">
                <a:solidFill>
                  <a:schemeClr val="tx2">
                    <a:lumMod val="50000"/>
                  </a:schemeClr>
                </a:solidFill>
                <a:latin typeface="+mj-lt"/>
              </a:rPr>
              <a:t> DE ACTIVOS</a:t>
            </a:r>
          </a:p>
        </p:txBody>
      </p:sp>
      <p:sp>
        <p:nvSpPr>
          <p:cNvPr id="19" name="CuadroTexto 18">
            <a:extLst>
              <a:ext uri="{FF2B5EF4-FFF2-40B4-BE49-F238E27FC236}">
                <a16:creationId xmlns:a16="http://schemas.microsoft.com/office/drawing/2014/main" id="{D7933AE1-4A6A-46B1-AABE-C8CD5B6F64A3}"/>
              </a:ext>
            </a:extLst>
          </p:cNvPr>
          <p:cNvSpPr txBox="1"/>
          <p:nvPr/>
        </p:nvSpPr>
        <p:spPr>
          <a:xfrm>
            <a:off x="3947551" y="1192631"/>
            <a:ext cx="1278282" cy="707886"/>
          </a:xfrm>
          <a:prstGeom prst="rect">
            <a:avLst/>
          </a:prstGeom>
          <a:noFill/>
        </p:spPr>
        <p:txBody>
          <a:bodyPr wrap="square">
            <a:spAutoFit/>
          </a:bodyPr>
          <a:lstStyle/>
          <a:p>
            <a:r>
              <a:rPr lang="es-MX" sz="4000" dirty="0">
                <a:solidFill>
                  <a:schemeClr val="accent1">
                    <a:lumMod val="50000"/>
                  </a:schemeClr>
                </a:solidFill>
              </a:rPr>
              <a:t>85%</a:t>
            </a:r>
            <a:endParaRPr lang="es-CL" sz="4000" dirty="0"/>
          </a:p>
        </p:txBody>
      </p:sp>
      <p:sp>
        <p:nvSpPr>
          <p:cNvPr id="20" name="CuadroTexto 19">
            <a:extLst>
              <a:ext uri="{FF2B5EF4-FFF2-40B4-BE49-F238E27FC236}">
                <a16:creationId xmlns:a16="http://schemas.microsoft.com/office/drawing/2014/main" id="{62FD1BF0-C494-F5FC-6AC4-11BA3BC52171}"/>
              </a:ext>
            </a:extLst>
          </p:cNvPr>
          <p:cNvSpPr txBox="1"/>
          <p:nvPr/>
        </p:nvSpPr>
        <p:spPr>
          <a:xfrm>
            <a:off x="1597052" y="1198533"/>
            <a:ext cx="2160305" cy="707886"/>
          </a:xfrm>
          <a:prstGeom prst="rect">
            <a:avLst/>
          </a:prstGeom>
          <a:noFill/>
        </p:spPr>
        <p:txBody>
          <a:bodyPr wrap="square">
            <a:spAutoFit/>
          </a:bodyPr>
          <a:lstStyle/>
          <a:p>
            <a:r>
              <a:rPr lang="es-MX" sz="4000" dirty="0">
                <a:solidFill>
                  <a:schemeClr val="accent1">
                    <a:lumMod val="50000"/>
                  </a:schemeClr>
                </a:solidFill>
              </a:rPr>
              <a:t>243,5 </a:t>
            </a:r>
            <a:r>
              <a:rPr lang="es-MX" sz="2800" dirty="0">
                <a:solidFill>
                  <a:schemeClr val="accent1">
                    <a:lumMod val="50000"/>
                  </a:schemeClr>
                </a:solidFill>
              </a:rPr>
              <a:t>MM</a:t>
            </a:r>
            <a:endParaRPr lang="es-CL" sz="4000" dirty="0"/>
          </a:p>
        </p:txBody>
      </p:sp>
      <p:sp>
        <p:nvSpPr>
          <p:cNvPr id="22" name="CuadroTexto 21">
            <a:extLst>
              <a:ext uri="{FF2B5EF4-FFF2-40B4-BE49-F238E27FC236}">
                <a16:creationId xmlns:a16="http://schemas.microsoft.com/office/drawing/2014/main" id="{670FC4DB-95A2-B02E-ED1B-D05AD142C7EF}"/>
              </a:ext>
            </a:extLst>
          </p:cNvPr>
          <p:cNvSpPr txBox="1"/>
          <p:nvPr/>
        </p:nvSpPr>
        <p:spPr>
          <a:xfrm>
            <a:off x="5327299" y="3070050"/>
            <a:ext cx="1462757" cy="707886"/>
          </a:xfrm>
          <a:prstGeom prst="rect">
            <a:avLst/>
          </a:prstGeom>
          <a:noFill/>
        </p:spPr>
        <p:txBody>
          <a:bodyPr wrap="square" rtlCol="0" anchor="t">
            <a:spAutoFit/>
          </a:bodyPr>
          <a:lstStyle/>
          <a:p>
            <a:r>
              <a:rPr lang="es-MX" sz="4000" dirty="0">
                <a:solidFill>
                  <a:schemeClr val="accent1">
                    <a:lumMod val="50000"/>
                  </a:schemeClr>
                </a:solidFill>
              </a:rPr>
              <a:t>3,70x</a:t>
            </a:r>
            <a:endParaRPr lang="es-CL" sz="4000" dirty="0">
              <a:solidFill>
                <a:schemeClr val="accent1">
                  <a:lumMod val="50000"/>
                </a:schemeClr>
              </a:solidFill>
            </a:endParaRPr>
          </a:p>
        </p:txBody>
      </p:sp>
      <p:sp>
        <p:nvSpPr>
          <p:cNvPr id="23" name="CuadroTexto 22">
            <a:extLst>
              <a:ext uri="{FF2B5EF4-FFF2-40B4-BE49-F238E27FC236}">
                <a16:creationId xmlns:a16="http://schemas.microsoft.com/office/drawing/2014/main" id="{B88B8CBC-7D30-5837-3B51-EF9F50005E17}"/>
              </a:ext>
            </a:extLst>
          </p:cNvPr>
          <p:cNvSpPr txBox="1"/>
          <p:nvPr/>
        </p:nvSpPr>
        <p:spPr>
          <a:xfrm>
            <a:off x="1998220" y="3068935"/>
            <a:ext cx="1414598" cy="769441"/>
          </a:xfrm>
          <a:prstGeom prst="rect">
            <a:avLst/>
          </a:prstGeom>
          <a:noFill/>
        </p:spPr>
        <p:txBody>
          <a:bodyPr wrap="square" rtlCol="0" anchor="t">
            <a:spAutoFit/>
          </a:bodyPr>
          <a:lstStyle/>
          <a:p>
            <a:r>
              <a:rPr lang="es-CL" sz="4000" dirty="0">
                <a:solidFill>
                  <a:schemeClr val="accent1">
                    <a:lumMod val="50000"/>
                  </a:schemeClr>
                </a:solidFill>
              </a:rPr>
              <a:t>62</a:t>
            </a:r>
            <a:r>
              <a:rPr lang="es-CL" sz="4400" dirty="0">
                <a:solidFill>
                  <a:schemeClr val="accent1">
                    <a:lumMod val="50000"/>
                  </a:schemeClr>
                </a:solidFill>
              </a:rPr>
              <a:t>%</a:t>
            </a:r>
            <a:endParaRPr lang="es-CL" sz="4000" dirty="0">
              <a:solidFill>
                <a:schemeClr val="accent1">
                  <a:lumMod val="50000"/>
                </a:schemeClr>
              </a:solidFill>
            </a:endParaRPr>
          </a:p>
        </p:txBody>
      </p:sp>
      <p:sp>
        <p:nvSpPr>
          <p:cNvPr id="3" name="CuadroTexto 2">
            <a:extLst>
              <a:ext uri="{FF2B5EF4-FFF2-40B4-BE49-F238E27FC236}">
                <a16:creationId xmlns:a16="http://schemas.microsoft.com/office/drawing/2014/main" id="{C98DD9E9-826D-D8DD-202F-37726421C9B9}"/>
              </a:ext>
            </a:extLst>
          </p:cNvPr>
          <p:cNvSpPr txBox="1"/>
          <p:nvPr/>
        </p:nvSpPr>
        <p:spPr>
          <a:xfrm>
            <a:off x="5456329" y="1872528"/>
            <a:ext cx="1745970" cy="707886"/>
          </a:xfrm>
          <a:prstGeom prst="rect">
            <a:avLst/>
          </a:prstGeom>
          <a:noFill/>
        </p:spPr>
        <p:txBody>
          <a:bodyPr wrap="square" rtlCol="0">
            <a:spAutoFit/>
          </a:bodyPr>
          <a:lstStyle/>
          <a:p>
            <a:pPr algn="ctr"/>
            <a:r>
              <a:rPr lang="es-MX" sz="2000" dirty="0">
                <a:solidFill>
                  <a:schemeClr val="tx2">
                    <a:lumMod val="50000"/>
                  </a:schemeClr>
                </a:solidFill>
                <a:latin typeface="+mj-lt"/>
              </a:rPr>
              <a:t>OCUPACIÓN DE EQUILIBRIO</a:t>
            </a:r>
          </a:p>
        </p:txBody>
      </p:sp>
      <p:sp>
        <p:nvSpPr>
          <p:cNvPr id="4" name="CuadroTexto 3">
            <a:extLst>
              <a:ext uri="{FF2B5EF4-FFF2-40B4-BE49-F238E27FC236}">
                <a16:creationId xmlns:a16="http://schemas.microsoft.com/office/drawing/2014/main" id="{FB4E1907-272D-DCCA-BA5B-556E18EA4999}"/>
              </a:ext>
            </a:extLst>
          </p:cNvPr>
          <p:cNvSpPr txBox="1"/>
          <p:nvPr/>
        </p:nvSpPr>
        <p:spPr>
          <a:xfrm>
            <a:off x="6790056" y="3780094"/>
            <a:ext cx="2259848" cy="707886"/>
          </a:xfrm>
          <a:prstGeom prst="rect">
            <a:avLst/>
          </a:prstGeom>
          <a:noFill/>
        </p:spPr>
        <p:txBody>
          <a:bodyPr wrap="square" rtlCol="0">
            <a:spAutoFit/>
          </a:bodyPr>
          <a:lstStyle/>
          <a:p>
            <a:pPr algn="ctr"/>
            <a:r>
              <a:rPr lang="es-MX" sz="2000" dirty="0">
                <a:solidFill>
                  <a:schemeClr val="tx2">
                    <a:lumMod val="50000"/>
                  </a:schemeClr>
                </a:solidFill>
                <a:latin typeface="+mj-lt"/>
              </a:rPr>
              <a:t>TASA DEUDA PROMEDIO</a:t>
            </a:r>
          </a:p>
        </p:txBody>
      </p:sp>
      <p:sp>
        <p:nvSpPr>
          <p:cNvPr id="5" name="CuadroTexto 4">
            <a:extLst>
              <a:ext uri="{FF2B5EF4-FFF2-40B4-BE49-F238E27FC236}">
                <a16:creationId xmlns:a16="http://schemas.microsoft.com/office/drawing/2014/main" id="{60E00072-502A-632C-1238-74AC07F291C7}"/>
              </a:ext>
            </a:extLst>
          </p:cNvPr>
          <p:cNvSpPr txBox="1"/>
          <p:nvPr/>
        </p:nvSpPr>
        <p:spPr>
          <a:xfrm>
            <a:off x="5783608" y="1192631"/>
            <a:ext cx="1278282" cy="707886"/>
          </a:xfrm>
          <a:prstGeom prst="rect">
            <a:avLst/>
          </a:prstGeom>
          <a:noFill/>
        </p:spPr>
        <p:txBody>
          <a:bodyPr wrap="square">
            <a:spAutoFit/>
          </a:bodyPr>
          <a:lstStyle/>
          <a:p>
            <a:r>
              <a:rPr lang="es-MX" sz="4000" dirty="0">
                <a:solidFill>
                  <a:schemeClr val="accent1">
                    <a:lumMod val="50000"/>
                  </a:schemeClr>
                </a:solidFill>
              </a:rPr>
              <a:t>50%</a:t>
            </a:r>
            <a:endParaRPr lang="es-CL" sz="4000" dirty="0"/>
          </a:p>
        </p:txBody>
      </p:sp>
      <p:sp>
        <p:nvSpPr>
          <p:cNvPr id="6" name="CuadroTexto 5">
            <a:extLst>
              <a:ext uri="{FF2B5EF4-FFF2-40B4-BE49-F238E27FC236}">
                <a16:creationId xmlns:a16="http://schemas.microsoft.com/office/drawing/2014/main" id="{97447723-5DCD-6694-EC9D-D20EAF22E675}"/>
              </a:ext>
            </a:extLst>
          </p:cNvPr>
          <p:cNvSpPr txBox="1"/>
          <p:nvPr/>
        </p:nvSpPr>
        <p:spPr>
          <a:xfrm>
            <a:off x="7230922" y="3068935"/>
            <a:ext cx="1462757" cy="707886"/>
          </a:xfrm>
          <a:prstGeom prst="rect">
            <a:avLst/>
          </a:prstGeom>
          <a:noFill/>
        </p:spPr>
        <p:txBody>
          <a:bodyPr wrap="square" rtlCol="0" anchor="t">
            <a:spAutoFit/>
          </a:bodyPr>
          <a:lstStyle/>
          <a:p>
            <a:r>
              <a:rPr lang="es-MX" sz="4000" dirty="0">
                <a:solidFill>
                  <a:schemeClr val="accent1">
                    <a:lumMod val="50000"/>
                  </a:schemeClr>
                </a:solidFill>
              </a:rPr>
              <a:t>4,28%</a:t>
            </a:r>
            <a:endParaRPr lang="es-CL" sz="4000" dirty="0">
              <a:solidFill>
                <a:schemeClr val="accent1">
                  <a:lumMod val="50000"/>
                </a:schemeClr>
              </a:solidFill>
            </a:endParaRPr>
          </a:p>
        </p:txBody>
      </p:sp>
      <p:sp>
        <p:nvSpPr>
          <p:cNvPr id="2" name="CuadroTexto 1">
            <a:extLst>
              <a:ext uri="{FF2B5EF4-FFF2-40B4-BE49-F238E27FC236}">
                <a16:creationId xmlns:a16="http://schemas.microsoft.com/office/drawing/2014/main" id="{458EBC8D-2729-F995-2AE8-C35A54B1A0DC}"/>
              </a:ext>
            </a:extLst>
          </p:cNvPr>
          <p:cNvSpPr txBox="1"/>
          <p:nvPr/>
        </p:nvSpPr>
        <p:spPr>
          <a:xfrm>
            <a:off x="3375517" y="3791618"/>
            <a:ext cx="1477460" cy="707886"/>
          </a:xfrm>
          <a:prstGeom prst="rect">
            <a:avLst/>
          </a:prstGeom>
          <a:noFill/>
        </p:spPr>
        <p:txBody>
          <a:bodyPr wrap="square" rtlCol="0">
            <a:spAutoFit/>
          </a:bodyPr>
          <a:lstStyle/>
          <a:p>
            <a:pPr algn="ctr"/>
            <a:r>
              <a:rPr lang="es-MX" sz="2000" dirty="0">
                <a:solidFill>
                  <a:schemeClr val="tx2">
                    <a:lumMod val="50000"/>
                  </a:schemeClr>
                </a:solidFill>
                <a:latin typeface="+mj-lt"/>
              </a:rPr>
              <a:t>CAP RATE ACTUAL</a:t>
            </a:r>
          </a:p>
        </p:txBody>
      </p:sp>
      <p:sp>
        <p:nvSpPr>
          <p:cNvPr id="7" name="CuadroTexto 6">
            <a:extLst>
              <a:ext uri="{FF2B5EF4-FFF2-40B4-BE49-F238E27FC236}">
                <a16:creationId xmlns:a16="http://schemas.microsoft.com/office/drawing/2014/main" id="{45AE2DCC-9BC6-6211-B269-AA380283CBCD}"/>
              </a:ext>
            </a:extLst>
          </p:cNvPr>
          <p:cNvSpPr txBox="1"/>
          <p:nvPr/>
        </p:nvSpPr>
        <p:spPr>
          <a:xfrm>
            <a:off x="3526849" y="3070682"/>
            <a:ext cx="1462757" cy="707886"/>
          </a:xfrm>
          <a:prstGeom prst="rect">
            <a:avLst/>
          </a:prstGeom>
          <a:noFill/>
        </p:spPr>
        <p:txBody>
          <a:bodyPr wrap="square" rtlCol="0" anchor="t">
            <a:spAutoFit/>
          </a:bodyPr>
          <a:lstStyle/>
          <a:p>
            <a:r>
              <a:rPr lang="es-MX" sz="4000" dirty="0">
                <a:solidFill>
                  <a:schemeClr val="accent1">
                    <a:lumMod val="50000"/>
                  </a:schemeClr>
                </a:solidFill>
              </a:rPr>
              <a:t>5,49%</a:t>
            </a:r>
            <a:endParaRPr lang="es-CL" sz="4000" dirty="0">
              <a:solidFill>
                <a:schemeClr val="accent1">
                  <a:lumMod val="50000"/>
                </a:schemeClr>
              </a:solidFill>
            </a:endParaRPr>
          </a:p>
        </p:txBody>
      </p:sp>
      <p:sp>
        <p:nvSpPr>
          <p:cNvPr id="8" name="CuadroTexto 7">
            <a:extLst>
              <a:ext uri="{FF2B5EF4-FFF2-40B4-BE49-F238E27FC236}">
                <a16:creationId xmlns:a16="http://schemas.microsoft.com/office/drawing/2014/main" id="{C54645F9-38A5-9FC1-9E4E-F9239B1EF429}"/>
              </a:ext>
            </a:extLst>
          </p:cNvPr>
          <p:cNvSpPr txBox="1"/>
          <p:nvPr/>
        </p:nvSpPr>
        <p:spPr>
          <a:xfrm>
            <a:off x="7145780" y="1785581"/>
            <a:ext cx="1914022" cy="1015663"/>
          </a:xfrm>
          <a:prstGeom prst="rect">
            <a:avLst/>
          </a:prstGeom>
          <a:noFill/>
        </p:spPr>
        <p:txBody>
          <a:bodyPr wrap="square" rtlCol="0">
            <a:spAutoFit/>
          </a:bodyPr>
          <a:lstStyle/>
          <a:p>
            <a:pPr algn="ctr"/>
            <a:r>
              <a:rPr lang="es-MX" sz="2000" dirty="0">
                <a:solidFill>
                  <a:schemeClr val="tx2">
                    <a:lumMod val="50000"/>
                  </a:schemeClr>
                </a:solidFill>
                <a:latin typeface="+mj-lt"/>
              </a:rPr>
              <a:t>TIEMPO REMANENTE DE CONTRATOS</a:t>
            </a:r>
          </a:p>
        </p:txBody>
      </p:sp>
      <p:sp>
        <p:nvSpPr>
          <p:cNvPr id="9" name="CuadroTexto 8">
            <a:extLst>
              <a:ext uri="{FF2B5EF4-FFF2-40B4-BE49-F238E27FC236}">
                <a16:creationId xmlns:a16="http://schemas.microsoft.com/office/drawing/2014/main" id="{3FD3E65D-4E04-E840-3DE3-8771B931B6FE}"/>
              </a:ext>
            </a:extLst>
          </p:cNvPr>
          <p:cNvSpPr txBox="1"/>
          <p:nvPr/>
        </p:nvSpPr>
        <p:spPr>
          <a:xfrm>
            <a:off x="7463650" y="1188293"/>
            <a:ext cx="1278282" cy="707886"/>
          </a:xfrm>
          <a:prstGeom prst="rect">
            <a:avLst/>
          </a:prstGeom>
          <a:noFill/>
        </p:spPr>
        <p:txBody>
          <a:bodyPr wrap="square">
            <a:spAutoFit/>
          </a:bodyPr>
          <a:lstStyle/>
          <a:p>
            <a:r>
              <a:rPr lang="es-MX" sz="4000" dirty="0">
                <a:solidFill>
                  <a:schemeClr val="accent1">
                    <a:lumMod val="50000"/>
                  </a:schemeClr>
                </a:solidFill>
              </a:rPr>
              <a:t>4,34</a:t>
            </a:r>
            <a:endParaRPr lang="es-CL" sz="4000" dirty="0"/>
          </a:p>
        </p:txBody>
      </p:sp>
    </p:spTree>
    <p:extLst>
      <p:ext uri="{BB962C8B-B14F-4D97-AF65-F5344CB8AC3E}">
        <p14:creationId xmlns:p14="http://schemas.microsoft.com/office/powerpoint/2010/main" val="1702066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45">
            <a:extLst>
              <a:ext uri="{FF2B5EF4-FFF2-40B4-BE49-F238E27FC236}">
                <a16:creationId xmlns:a16="http://schemas.microsoft.com/office/drawing/2014/main" id="{706EE503-86B1-441A-9550-3A08D3EB8069}"/>
              </a:ext>
            </a:extLst>
          </p:cNvPr>
          <p:cNvSpPr/>
          <p:nvPr/>
        </p:nvSpPr>
        <p:spPr>
          <a:xfrm>
            <a:off x="131530" y="1056116"/>
            <a:ext cx="8865558" cy="20752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7" name="CuadroTexto 36">
            <a:extLst>
              <a:ext uri="{FF2B5EF4-FFF2-40B4-BE49-F238E27FC236}">
                <a16:creationId xmlns:a16="http://schemas.microsoft.com/office/drawing/2014/main" id="{E158774D-7A31-46B6-B1F7-8CF947FFA8E9}"/>
              </a:ext>
            </a:extLst>
          </p:cNvPr>
          <p:cNvSpPr txBox="1"/>
          <p:nvPr/>
        </p:nvSpPr>
        <p:spPr>
          <a:xfrm>
            <a:off x="1246073" y="1976040"/>
            <a:ext cx="2166745" cy="707886"/>
          </a:xfrm>
          <a:prstGeom prst="rect">
            <a:avLst/>
          </a:prstGeom>
          <a:noFill/>
        </p:spPr>
        <p:txBody>
          <a:bodyPr wrap="square" rtlCol="0">
            <a:spAutoFit/>
          </a:bodyPr>
          <a:lstStyle>
            <a:defPPr>
              <a:defRPr lang="es-CL"/>
            </a:defPPr>
            <a:lvl1pPr algn="ctr">
              <a:defRPr sz="2000">
                <a:solidFill>
                  <a:schemeClr val="tx2">
                    <a:lumMod val="50000"/>
                  </a:schemeClr>
                </a:solidFill>
                <a:latin typeface="+mj-lt"/>
              </a:defRPr>
            </a:lvl1pPr>
          </a:lstStyle>
          <a:p>
            <a:r>
              <a:rPr lang="es-MX" dirty="0"/>
              <a:t>Renta de Mercado vs Actual</a:t>
            </a:r>
          </a:p>
        </p:txBody>
      </p:sp>
      <p:sp>
        <p:nvSpPr>
          <p:cNvPr id="24" name="Título 1">
            <a:extLst>
              <a:ext uri="{FF2B5EF4-FFF2-40B4-BE49-F238E27FC236}">
                <a16:creationId xmlns:a16="http://schemas.microsoft.com/office/drawing/2014/main" id="{D8F40C93-5966-4357-A7F0-8BCB1C28198E}"/>
              </a:ext>
            </a:extLst>
          </p:cNvPr>
          <p:cNvSpPr txBox="1">
            <a:spLocks/>
          </p:cNvSpPr>
          <p:nvPr/>
        </p:nvSpPr>
        <p:spPr>
          <a:xfrm>
            <a:off x="103982" y="478126"/>
            <a:ext cx="7886700" cy="584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L" sz="2800" dirty="0">
                <a:solidFill>
                  <a:srgbClr val="284066"/>
                </a:solidFill>
              </a:rPr>
              <a:t>INDICADORES FINANCIEROS ACTIVOS INMOBILIARIOS</a:t>
            </a:r>
          </a:p>
        </p:txBody>
      </p:sp>
      <p:sp>
        <p:nvSpPr>
          <p:cNvPr id="32" name="Rectángulo 13">
            <a:extLst>
              <a:ext uri="{FF2B5EF4-FFF2-40B4-BE49-F238E27FC236}">
                <a16:creationId xmlns:a16="http://schemas.microsoft.com/office/drawing/2014/main" id="{14A5D085-3975-4872-9732-4AADC8417636}"/>
              </a:ext>
            </a:extLst>
          </p:cNvPr>
          <p:cNvSpPr/>
          <p:nvPr/>
        </p:nvSpPr>
        <p:spPr>
          <a:xfrm>
            <a:off x="0" y="483990"/>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a:extLst>
              <a:ext uri="{FF2B5EF4-FFF2-40B4-BE49-F238E27FC236}">
                <a16:creationId xmlns:a16="http://schemas.microsoft.com/office/drawing/2014/main" id="{D7933AE1-4A6A-46B1-AABE-C8CD5B6F64A3}"/>
              </a:ext>
            </a:extLst>
          </p:cNvPr>
          <p:cNvSpPr txBox="1"/>
          <p:nvPr/>
        </p:nvSpPr>
        <p:spPr>
          <a:xfrm>
            <a:off x="1480404" y="1192631"/>
            <a:ext cx="1745970" cy="707886"/>
          </a:xfrm>
          <a:prstGeom prst="rect">
            <a:avLst/>
          </a:prstGeom>
          <a:noFill/>
        </p:spPr>
        <p:txBody>
          <a:bodyPr wrap="square">
            <a:spAutoFit/>
          </a:bodyPr>
          <a:lstStyle/>
          <a:p>
            <a:r>
              <a:rPr lang="es-MX" sz="4000" dirty="0">
                <a:solidFill>
                  <a:schemeClr val="accent1">
                    <a:lumMod val="50000"/>
                  </a:schemeClr>
                </a:solidFill>
              </a:rPr>
              <a:t>1,17%</a:t>
            </a:r>
            <a:endParaRPr lang="es-CL" sz="4000" dirty="0"/>
          </a:p>
        </p:txBody>
      </p:sp>
      <p:sp>
        <p:nvSpPr>
          <p:cNvPr id="3" name="CuadroTexto 2">
            <a:extLst>
              <a:ext uri="{FF2B5EF4-FFF2-40B4-BE49-F238E27FC236}">
                <a16:creationId xmlns:a16="http://schemas.microsoft.com/office/drawing/2014/main" id="{C98DD9E9-826D-D8DD-202F-37726421C9B9}"/>
              </a:ext>
            </a:extLst>
          </p:cNvPr>
          <p:cNvSpPr txBox="1"/>
          <p:nvPr/>
        </p:nvSpPr>
        <p:spPr>
          <a:xfrm>
            <a:off x="3761123" y="1872528"/>
            <a:ext cx="2036151" cy="1015663"/>
          </a:xfrm>
          <a:prstGeom prst="rect">
            <a:avLst/>
          </a:prstGeom>
          <a:noFill/>
        </p:spPr>
        <p:txBody>
          <a:bodyPr wrap="square" rtlCol="0">
            <a:spAutoFit/>
          </a:bodyPr>
          <a:lstStyle/>
          <a:p>
            <a:pPr algn="ctr"/>
            <a:r>
              <a:rPr lang="es-MX" sz="2000" dirty="0">
                <a:solidFill>
                  <a:schemeClr val="tx2">
                    <a:lumMod val="50000"/>
                  </a:schemeClr>
                </a:solidFill>
                <a:latin typeface="+mj-lt"/>
              </a:rPr>
              <a:t>Renta de Mercado vs Actual OFICINAS</a:t>
            </a:r>
          </a:p>
        </p:txBody>
      </p:sp>
      <p:sp>
        <p:nvSpPr>
          <p:cNvPr id="5" name="CuadroTexto 4">
            <a:extLst>
              <a:ext uri="{FF2B5EF4-FFF2-40B4-BE49-F238E27FC236}">
                <a16:creationId xmlns:a16="http://schemas.microsoft.com/office/drawing/2014/main" id="{60E00072-502A-632C-1238-74AC07F291C7}"/>
              </a:ext>
            </a:extLst>
          </p:cNvPr>
          <p:cNvSpPr txBox="1"/>
          <p:nvPr/>
        </p:nvSpPr>
        <p:spPr>
          <a:xfrm>
            <a:off x="4041081" y="1192631"/>
            <a:ext cx="1470516" cy="707886"/>
          </a:xfrm>
          <a:prstGeom prst="rect">
            <a:avLst/>
          </a:prstGeom>
          <a:noFill/>
        </p:spPr>
        <p:txBody>
          <a:bodyPr wrap="square">
            <a:spAutoFit/>
          </a:bodyPr>
          <a:lstStyle/>
          <a:p>
            <a:r>
              <a:rPr lang="es-MX" sz="4000" dirty="0">
                <a:solidFill>
                  <a:schemeClr val="accent1">
                    <a:lumMod val="50000"/>
                  </a:schemeClr>
                </a:solidFill>
              </a:rPr>
              <a:t>-4,1%</a:t>
            </a:r>
            <a:endParaRPr lang="es-CL" sz="4000" dirty="0"/>
          </a:p>
        </p:txBody>
      </p:sp>
      <p:sp>
        <p:nvSpPr>
          <p:cNvPr id="8" name="CuadroTexto 7">
            <a:extLst>
              <a:ext uri="{FF2B5EF4-FFF2-40B4-BE49-F238E27FC236}">
                <a16:creationId xmlns:a16="http://schemas.microsoft.com/office/drawing/2014/main" id="{C54645F9-38A5-9FC1-9E4E-F9239B1EF429}"/>
              </a:ext>
            </a:extLst>
          </p:cNvPr>
          <p:cNvSpPr txBox="1"/>
          <p:nvPr/>
        </p:nvSpPr>
        <p:spPr>
          <a:xfrm>
            <a:off x="5955339" y="1845963"/>
            <a:ext cx="1914022" cy="1015663"/>
          </a:xfrm>
          <a:prstGeom prst="rect">
            <a:avLst/>
          </a:prstGeom>
          <a:noFill/>
        </p:spPr>
        <p:txBody>
          <a:bodyPr wrap="square" rtlCol="0">
            <a:spAutoFit/>
          </a:bodyPr>
          <a:lstStyle/>
          <a:p>
            <a:pPr algn="ctr"/>
            <a:r>
              <a:rPr lang="es-MX" sz="2000" dirty="0">
                <a:solidFill>
                  <a:schemeClr val="tx2">
                    <a:lumMod val="50000"/>
                  </a:schemeClr>
                </a:solidFill>
                <a:latin typeface="+mj-lt"/>
              </a:rPr>
              <a:t>Renta de Mercado vs Actual OTROS</a:t>
            </a:r>
          </a:p>
        </p:txBody>
      </p:sp>
      <p:sp>
        <p:nvSpPr>
          <p:cNvPr id="9" name="CuadroTexto 8">
            <a:extLst>
              <a:ext uri="{FF2B5EF4-FFF2-40B4-BE49-F238E27FC236}">
                <a16:creationId xmlns:a16="http://schemas.microsoft.com/office/drawing/2014/main" id="{3FD3E65D-4E04-E840-3DE3-8771B931B6FE}"/>
              </a:ext>
            </a:extLst>
          </p:cNvPr>
          <p:cNvSpPr txBox="1"/>
          <p:nvPr/>
        </p:nvSpPr>
        <p:spPr>
          <a:xfrm>
            <a:off x="6092055" y="1188293"/>
            <a:ext cx="1738039" cy="707886"/>
          </a:xfrm>
          <a:prstGeom prst="rect">
            <a:avLst/>
          </a:prstGeom>
          <a:noFill/>
        </p:spPr>
        <p:txBody>
          <a:bodyPr wrap="square">
            <a:spAutoFit/>
          </a:bodyPr>
          <a:lstStyle/>
          <a:p>
            <a:r>
              <a:rPr lang="es-MX" sz="4000" dirty="0">
                <a:solidFill>
                  <a:schemeClr val="accent1">
                    <a:lumMod val="50000"/>
                  </a:schemeClr>
                </a:solidFill>
              </a:rPr>
              <a:t>13,66%</a:t>
            </a:r>
            <a:endParaRPr lang="es-CL" sz="4000" dirty="0"/>
          </a:p>
        </p:txBody>
      </p:sp>
    </p:spTree>
    <p:extLst>
      <p:ext uri="{BB962C8B-B14F-4D97-AF65-F5344CB8AC3E}">
        <p14:creationId xmlns:p14="http://schemas.microsoft.com/office/powerpoint/2010/main" val="3661990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C8D775A-08F1-B80E-FF4B-0E9ADA8296E1}"/>
              </a:ext>
            </a:extLst>
          </p:cNvPr>
          <p:cNvSpPr/>
          <p:nvPr/>
        </p:nvSpPr>
        <p:spPr>
          <a:xfrm>
            <a:off x="6000719" y="654223"/>
            <a:ext cx="3085588" cy="575699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Título 1">
            <a:extLst>
              <a:ext uri="{FF2B5EF4-FFF2-40B4-BE49-F238E27FC236}">
                <a16:creationId xmlns:a16="http://schemas.microsoft.com/office/drawing/2014/main" id="{442906B1-F887-4CAF-9AA6-9A7D220D1BAC}"/>
              </a:ext>
            </a:extLst>
          </p:cNvPr>
          <p:cNvSpPr>
            <a:spLocks noGrp="1"/>
          </p:cNvSpPr>
          <p:nvPr>
            <p:ph type="title"/>
          </p:nvPr>
        </p:nvSpPr>
        <p:spPr>
          <a:xfrm>
            <a:off x="97994" y="463407"/>
            <a:ext cx="7354067" cy="668163"/>
          </a:xfrm>
        </p:spPr>
        <p:txBody>
          <a:bodyPr>
            <a:noAutofit/>
          </a:bodyPr>
          <a:lstStyle/>
          <a:p>
            <a:r>
              <a:rPr lang="es-CL" sz="2800" dirty="0">
                <a:solidFill>
                  <a:srgbClr val="284066"/>
                </a:solidFill>
              </a:rPr>
              <a:t>RESUMEN EJECUTIVO</a:t>
            </a:r>
          </a:p>
        </p:txBody>
      </p:sp>
      <p:graphicFrame>
        <p:nvGraphicFramePr>
          <p:cNvPr id="5" name="Tabla 4">
            <a:extLst>
              <a:ext uri="{FF2B5EF4-FFF2-40B4-BE49-F238E27FC236}">
                <a16:creationId xmlns:a16="http://schemas.microsoft.com/office/drawing/2014/main" id="{04D819AA-11C6-46C7-A0FA-78601A0FC99F}"/>
              </a:ext>
            </a:extLst>
          </p:cNvPr>
          <p:cNvGraphicFramePr>
            <a:graphicFrameLocks noGrp="1"/>
          </p:cNvGraphicFramePr>
          <p:nvPr>
            <p:extLst>
              <p:ext uri="{D42A27DB-BD31-4B8C-83A1-F6EECF244321}">
                <p14:modId xmlns:p14="http://schemas.microsoft.com/office/powerpoint/2010/main" val="1584452147"/>
              </p:ext>
            </p:extLst>
          </p:nvPr>
        </p:nvGraphicFramePr>
        <p:xfrm>
          <a:off x="6058398" y="815476"/>
          <a:ext cx="2961863" cy="1422094"/>
        </p:xfrm>
        <a:graphic>
          <a:graphicData uri="http://schemas.openxmlformats.org/drawingml/2006/table">
            <a:tbl>
              <a:tblPr/>
              <a:tblGrid>
                <a:gridCol w="1706866">
                  <a:extLst>
                    <a:ext uri="{9D8B030D-6E8A-4147-A177-3AD203B41FA5}">
                      <a16:colId xmlns:a16="http://schemas.microsoft.com/office/drawing/2014/main" val="192100197"/>
                    </a:ext>
                  </a:extLst>
                </a:gridCol>
                <a:gridCol w="989599">
                  <a:extLst>
                    <a:ext uri="{9D8B030D-6E8A-4147-A177-3AD203B41FA5}">
                      <a16:colId xmlns:a16="http://schemas.microsoft.com/office/drawing/2014/main" val="2751357446"/>
                    </a:ext>
                  </a:extLst>
                </a:gridCol>
                <a:gridCol w="265398">
                  <a:extLst>
                    <a:ext uri="{9D8B030D-6E8A-4147-A177-3AD203B41FA5}">
                      <a16:colId xmlns:a16="http://schemas.microsoft.com/office/drawing/2014/main" val="899822834"/>
                    </a:ext>
                  </a:extLst>
                </a:gridCol>
              </a:tblGrid>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Portfolio Manager:</a:t>
                      </a:r>
                    </a:p>
                  </a:txBody>
                  <a:tcPr marL="9525" marR="9525" marT="9525"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gridSpan="2">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Ignacio Ossandón</a:t>
                      </a:r>
                    </a:p>
                  </a:txBody>
                  <a:tcPr marL="9525" marR="9525" marT="9525"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val="4197590318"/>
                  </a:ext>
                </a:extLst>
              </a:tr>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Valor Cuota Cierre Periodo:</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2F2F2"/>
                    </a:solidFill>
                  </a:tcPr>
                </a:tc>
                <a:tc gridSpan="2">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USD 1,0032</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tc hMerge="1">
                  <a:txBody>
                    <a:bodyPr/>
                    <a:lstStyle/>
                    <a:p>
                      <a:endParaRPr lang="es-MX"/>
                    </a:p>
                  </a:txBody>
                  <a:tcPr/>
                </a:tc>
                <a:extLst>
                  <a:ext uri="{0D108BD9-81ED-4DB2-BD59-A6C34878D82A}">
                    <a16:rowId xmlns:a16="http://schemas.microsoft.com/office/drawing/2014/main" val="3213621571"/>
                  </a:ext>
                </a:extLst>
              </a:tr>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Valor Cuota Inicial:</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gridSpan="2">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USD 1,0000</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val="2014342704"/>
                  </a:ext>
                </a:extLst>
              </a:tr>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Tipos de Activos:</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2F2F2"/>
                    </a:solidFill>
                  </a:tcPr>
                </a:tc>
                <a:tc gridSpan="2">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Activos Inmobiliarios</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tc hMerge="1">
                  <a:txBody>
                    <a:bodyPr/>
                    <a:lstStyle/>
                    <a:p>
                      <a:endParaRPr lang="es-MX"/>
                    </a:p>
                  </a:txBody>
                  <a:tcPr/>
                </a:tc>
                <a:extLst>
                  <a:ext uri="{0D108BD9-81ED-4DB2-BD59-A6C34878D82A}">
                    <a16:rowId xmlns:a16="http://schemas.microsoft.com/office/drawing/2014/main" val="405050662"/>
                  </a:ext>
                </a:extLst>
              </a:tr>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Fecha de Inicio:</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gridSpan="2">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27 de Julio de 2018</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hMerge="1">
                  <a:txBody>
                    <a:bodyPr/>
                    <a:lstStyle/>
                    <a:p>
                      <a:endParaRPr lang="es-MX"/>
                    </a:p>
                  </a:txBody>
                  <a:tcPr/>
                </a:tc>
                <a:extLst>
                  <a:ext uri="{0D108BD9-81ED-4DB2-BD59-A6C34878D82A}">
                    <a16:rowId xmlns:a16="http://schemas.microsoft.com/office/drawing/2014/main" val="1523947233"/>
                  </a:ext>
                </a:extLst>
              </a:tr>
              <a:tr h="181939">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Bolsa Santiago:</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2F2F2"/>
                    </a:solidFill>
                  </a:tcPr>
                </a:tc>
                <a:tc gridSpan="2">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CFIIAMCO-E</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tc hMerge="1">
                  <a:txBody>
                    <a:bodyPr/>
                    <a:lstStyle/>
                    <a:p>
                      <a:pPr marL="0" algn="l" defTabSz="685800" rtl="0" eaLnBrk="1" fontAlgn="ctr" latinLnBrk="0" hangingPunct="1"/>
                      <a:endParaRPr lang="es-MX" sz="1000" b="0" i="0" u="none" strike="noStrike" kern="1200" dirty="0">
                        <a:solidFill>
                          <a:schemeClr val="tx2"/>
                        </a:solidFill>
                        <a:effectLst/>
                        <a:latin typeface="Arial" panose="020B0604020202020204" pitchFamily="34" charset="0"/>
                        <a:ea typeface="+mn-ea"/>
                        <a:cs typeface="Arial" panose="020B0604020202020204" pitchFamily="34" charset="0"/>
                      </a:endParaRP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8613938"/>
                  </a:ext>
                </a:extLst>
              </a:tr>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Bloomberg:</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CFIACUI</a:t>
                      </a:r>
                    </a:p>
                  </a:txBody>
                  <a:tcPr marL="9525" marR="9525" marT="9525"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 </a:t>
                      </a: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792261"/>
                  </a:ext>
                </a:extLst>
              </a:tr>
              <a:tr h="166918">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Moneda:</a:t>
                      </a:r>
                    </a:p>
                  </a:txBody>
                  <a:tcPr marL="9525" marR="9525" marT="9525"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2F2F2"/>
                    </a:solidFill>
                  </a:tcPr>
                </a:tc>
                <a:tc>
                  <a:txBody>
                    <a:bodyPr/>
                    <a:lstStyle/>
                    <a:p>
                      <a:pPr marL="0" algn="l" defTabSz="685800" rtl="0" eaLnBrk="1" fontAlgn="ctr" latinLnBrk="0" hangingPunct="1"/>
                      <a:r>
                        <a:rPr lang="es-MX" sz="1100" b="0" i="0" u="none" strike="noStrike" kern="1200" dirty="0">
                          <a:solidFill>
                            <a:schemeClr val="tx2"/>
                          </a:solidFill>
                          <a:effectLst/>
                          <a:latin typeface="+mj-lt"/>
                          <a:ea typeface="+mn-ea"/>
                          <a:cs typeface="Arial" panose="020B0604020202020204" pitchFamily="34" charset="0"/>
                        </a:rPr>
                        <a:t>USD</a:t>
                      </a:r>
                    </a:p>
                  </a:txBody>
                  <a:tcPr marL="9525" marR="9525" marT="9525" marB="0"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algn="l" defTabSz="685800" rtl="0" eaLnBrk="1" fontAlgn="ctr" latinLnBrk="0" hangingPunct="1"/>
                      <a:endParaRPr lang="es-MX" sz="1100" b="0" i="0" u="none" strike="noStrike" kern="1200" dirty="0">
                        <a:solidFill>
                          <a:schemeClr val="tx2"/>
                        </a:solidFill>
                        <a:effectLst/>
                        <a:latin typeface="+mj-lt"/>
                        <a:ea typeface="+mn-ea"/>
                        <a:cs typeface="Arial" panose="020B0604020202020204" pitchFamily="34" charset="0"/>
                      </a:endParaRPr>
                    </a:p>
                  </a:txBody>
                  <a:tcPr marL="9525" marR="9525" marT="9525"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83471741"/>
                  </a:ext>
                </a:extLst>
              </a:tr>
            </a:tbl>
          </a:graphicData>
        </a:graphic>
      </p:graphicFrame>
      <p:sp>
        <p:nvSpPr>
          <p:cNvPr id="14" name="Rectángulo 13">
            <a:extLst>
              <a:ext uri="{FF2B5EF4-FFF2-40B4-BE49-F238E27FC236}">
                <a16:creationId xmlns:a16="http://schemas.microsoft.com/office/drawing/2014/main" id="{889AA56B-E466-476C-9D97-BA95DB354B7A}"/>
              </a:ext>
            </a:extLst>
          </p:cNvPr>
          <p:cNvSpPr/>
          <p:nvPr/>
        </p:nvSpPr>
        <p:spPr>
          <a:xfrm>
            <a:off x="543" y="473205"/>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687CA8E4-AA15-C261-AFA7-55BAE5B3313D}"/>
              </a:ext>
            </a:extLst>
          </p:cNvPr>
          <p:cNvSpPr txBox="1"/>
          <p:nvPr/>
        </p:nvSpPr>
        <p:spPr>
          <a:xfrm>
            <a:off x="6030422" y="2285266"/>
            <a:ext cx="3036864" cy="3978012"/>
          </a:xfrm>
          <a:prstGeom prst="rect">
            <a:avLst/>
          </a:prstGeom>
          <a:noFill/>
          <a:ln w="3175">
            <a:noFill/>
          </a:ln>
        </p:spPr>
        <p:txBody>
          <a:bodyPr wrap="square" rtlCol="0">
            <a:spAutoFit/>
          </a:bodyPr>
          <a:lstStyle/>
          <a:p>
            <a:pPr marL="0" lvl="2" algn="just">
              <a:lnSpc>
                <a:spcPct val="150000"/>
              </a:lnSpc>
              <a:defRPr/>
            </a:pPr>
            <a:r>
              <a:rPr lang="es-MX" sz="1600" b="1" dirty="0">
                <a:solidFill>
                  <a:srgbClr val="333F4F"/>
                </a:solidFill>
                <a:latin typeface="+mj-lt"/>
              </a:rPr>
              <a:t>OBJETIVO DEL FONDO</a:t>
            </a:r>
          </a:p>
          <a:p>
            <a:pPr marL="0" lvl="2" algn="just">
              <a:defRPr/>
            </a:pPr>
            <a:r>
              <a:rPr lang="es-ES" sz="1050" dirty="0">
                <a:latin typeface="+mj-lt"/>
                <a:cs typeface="Arial" panose="020B0604020202020204" pitchFamily="34" charset="0"/>
              </a:rPr>
              <a:t>El Fondo tiene como objeto de inversión generar rentas y plusvalía, mediante la inversión en sus filiales, las que administran bienes raíces ubicados en Estados Unidos de América, para que se traduzcan en distribuciones para los aportantes y en un mayor valor de su inversión.</a:t>
            </a:r>
          </a:p>
          <a:p>
            <a:pPr marL="0" lvl="2" algn="just">
              <a:defRPr/>
            </a:pPr>
            <a:endParaRPr lang="es-ES" sz="1050" dirty="0">
              <a:latin typeface="+mj-lt"/>
              <a:cs typeface="Arial" panose="020B0604020202020204" pitchFamily="34" charset="0"/>
            </a:endParaRPr>
          </a:p>
          <a:p>
            <a:pPr marL="0" lvl="2" algn="just">
              <a:defRPr/>
            </a:pPr>
            <a:r>
              <a:rPr lang="es-ES" sz="1050" dirty="0">
                <a:latin typeface="+mj-lt"/>
                <a:cs typeface="Arial" panose="020B0604020202020204" pitchFamily="34" charset="0"/>
              </a:rPr>
              <a:t>El Fondo invierte en su filiales extranjeras vía acciones y en su balance dichas inversiones se presentan de acuerdo a su valor patrimonial, calculado por el método de participación, el cual determina el precio de cada inmueble a valor de mercado de acuerdo con las tasaciones efectuadas por tasadores independientes. </a:t>
            </a:r>
          </a:p>
          <a:p>
            <a:pPr marL="0" lvl="2" algn="just">
              <a:defRPr/>
            </a:pPr>
            <a:endParaRPr lang="es-ES" sz="900" dirty="0">
              <a:latin typeface="+mj-lt"/>
              <a:cs typeface="Arial" panose="020B0604020202020204" pitchFamily="34" charset="0"/>
            </a:endParaRPr>
          </a:p>
          <a:p>
            <a:pPr marL="0" marR="0" lvl="2" indent="0" algn="just" fontAlgn="auto">
              <a:lnSpc>
                <a:spcPct val="100000"/>
              </a:lnSpc>
              <a:spcBef>
                <a:spcPts val="0"/>
              </a:spcBef>
              <a:spcAft>
                <a:spcPts val="0"/>
              </a:spcAft>
              <a:buClrTx/>
              <a:buSzTx/>
              <a:buFontTx/>
              <a:buNone/>
              <a:tabLst/>
              <a:defRPr/>
            </a:pPr>
            <a:r>
              <a:rPr lang="es-CL" sz="1600" b="1" dirty="0">
                <a:solidFill>
                  <a:srgbClr val="333F4F"/>
                </a:solidFill>
                <a:latin typeface="+mj-lt"/>
              </a:rPr>
              <a:t>POLITICA DE DIVIDENDOS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L" sz="400" dirty="0">
              <a:latin typeface="+mj-lt"/>
              <a:cs typeface="Arial" panose="020B0604020202020204" pitchFamily="34" charset="0"/>
            </a:endParaRPr>
          </a:p>
          <a:p>
            <a:pPr lvl="0" algn="just">
              <a:defRPr/>
            </a:pPr>
            <a:r>
              <a:rPr lang="es-ES" sz="1050" dirty="0">
                <a:latin typeface="+mj-lt"/>
                <a:cs typeface="Arial" panose="020B0604020202020204" pitchFamily="34" charset="0"/>
              </a:rPr>
              <a:t>El Fondo tiene como política realizar distribuciones, las cuales provienen de dividendos de sus filiales generados por los arriendos de las propiedades así como de una eventual venta, después de gastos operacionales y financieros.</a:t>
            </a:r>
            <a:endParaRPr lang="es-CL" sz="1100" dirty="0">
              <a:latin typeface="+mj-lt"/>
              <a:cs typeface="Arial" panose="020B0604020202020204" pitchFamily="34" charset="0"/>
            </a:endParaRPr>
          </a:p>
        </p:txBody>
      </p:sp>
      <p:graphicFrame>
        <p:nvGraphicFramePr>
          <p:cNvPr id="7" name="Gráfico 6">
            <a:extLst>
              <a:ext uri="{FF2B5EF4-FFF2-40B4-BE49-F238E27FC236}">
                <a16:creationId xmlns:a16="http://schemas.microsoft.com/office/drawing/2014/main" id="{35365093-80DB-481E-A5AF-DD9A0F1C980F}"/>
              </a:ext>
            </a:extLst>
          </p:cNvPr>
          <p:cNvGraphicFramePr>
            <a:graphicFrameLocks/>
          </p:cNvGraphicFramePr>
          <p:nvPr>
            <p:extLst>
              <p:ext uri="{D42A27DB-BD31-4B8C-83A1-F6EECF244321}">
                <p14:modId xmlns:p14="http://schemas.microsoft.com/office/powerpoint/2010/main" val="2995109240"/>
              </p:ext>
            </p:extLst>
          </p:nvPr>
        </p:nvGraphicFramePr>
        <p:xfrm>
          <a:off x="127598" y="4257675"/>
          <a:ext cx="5930800" cy="2177388"/>
        </p:xfrm>
        <a:graphic>
          <a:graphicData uri="http://schemas.openxmlformats.org/drawingml/2006/chart">
            <c:chart xmlns:c="http://schemas.openxmlformats.org/drawingml/2006/chart" xmlns:r="http://schemas.openxmlformats.org/officeDocument/2006/relationships" r:id="rId3"/>
          </a:graphicData>
        </a:graphic>
      </p:graphicFrame>
      <p:sp>
        <p:nvSpPr>
          <p:cNvPr id="17" name="CuadroTexto 16">
            <a:extLst>
              <a:ext uri="{FF2B5EF4-FFF2-40B4-BE49-F238E27FC236}">
                <a16:creationId xmlns:a16="http://schemas.microsoft.com/office/drawing/2014/main" id="{58888CCA-78B5-4CFE-88AC-C0C38B58EF81}"/>
              </a:ext>
            </a:extLst>
          </p:cNvPr>
          <p:cNvSpPr txBox="1"/>
          <p:nvPr/>
        </p:nvSpPr>
        <p:spPr>
          <a:xfrm>
            <a:off x="0" y="1051000"/>
            <a:ext cx="6030422" cy="3323987"/>
          </a:xfrm>
          <a:prstGeom prst="rect">
            <a:avLst/>
          </a:prstGeom>
          <a:noFill/>
          <a:ln>
            <a:noFill/>
          </a:ln>
        </p:spPr>
        <p:txBody>
          <a:bodyPr wrap="square" lIns="91440" tIns="45720" rIns="91440" bIns="45720" numCol="2" spcCol="216000" rtlCol="0" anchor="t">
            <a:spAutoFit/>
          </a:bodyPr>
          <a:lstStyle/>
          <a:p>
            <a:pPr marL="171450" indent="-171450" algn="just" fontAlgn="ctr">
              <a:buFont typeface="Arial" panose="020B0604020202020204" pitchFamily="34" charset="0"/>
              <a:buChar char="•"/>
            </a:pPr>
            <a:r>
              <a:rPr lang="es-CL" sz="1050" dirty="0">
                <a:latin typeface="+mj-lt"/>
              </a:rPr>
              <a:t>El Fondo CORE US I inició operaciones el 27 de julio de 2018 y a la fecha cuenta con 8 activos inmobiliarios bajo administración, 4 activos de Oficina, 2 de Oficina / Flex, uno especializado en </a:t>
            </a:r>
            <a:r>
              <a:rPr lang="es-CL" sz="1050" dirty="0" err="1">
                <a:latin typeface="+mj-lt"/>
              </a:rPr>
              <a:t>Research</a:t>
            </a:r>
            <a:r>
              <a:rPr lang="es-CL" sz="1050" dirty="0">
                <a:latin typeface="+mj-lt"/>
              </a:rPr>
              <a:t> &amp; </a:t>
            </a:r>
            <a:r>
              <a:rPr lang="es-CL" sz="1050" dirty="0" err="1">
                <a:latin typeface="+mj-lt"/>
              </a:rPr>
              <a:t>Development</a:t>
            </a:r>
            <a:r>
              <a:rPr lang="es-CL" sz="1050" dirty="0">
                <a:latin typeface="+mj-lt"/>
              </a:rPr>
              <a:t>  y un activo de Renta Residencial, valorizados en  MUSD 241,7, de acuerdo a los últimos valores de tasación de las propiedades y de acuerdo al precio de compra de las últimas adquisiciones. </a:t>
            </a:r>
          </a:p>
          <a:p>
            <a:pPr algn="just" fontAlgn="ctr"/>
            <a:endParaRPr lang="es-ES" sz="1050" dirty="0">
              <a:latin typeface="+mj-lt"/>
            </a:endParaRPr>
          </a:p>
          <a:p>
            <a:pPr marL="171450" indent="-171450" algn="just" fontAlgn="ctr">
              <a:buFont typeface="Arial" panose="020B0604020202020204" pitchFamily="34" charset="0"/>
              <a:buChar char="•"/>
            </a:pPr>
            <a:r>
              <a:rPr lang="es-ES" sz="1050" dirty="0">
                <a:latin typeface="+mj-lt"/>
              </a:rPr>
              <a:t>Durante el Q3 2022, la administración del portfolio consistió principalmente en la operación de los 7 edificios de oficinas, </a:t>
            </a:r>
            <a:r>
              <a:rPr lang="es-ES" sz="1050" dirty="0" err="1">
                <a:latin typeface="+mj-lt"/>
              </a:rPr>
              <a:t>flex</a:t>
            </a:r>
            <a:r>
              <a:rPr lang="es-ES" sz="1050" dirty="0">
                <a:latin typeface="+mj-lt"/>
              </a:rPr>
              <a:t> y R&amp;D, los cuales experimentaron una actividad de arriendos que les permitió mantener una estable ocupación sobre el 86%. Adicionalmente, continuamos con las remodelaciones y arriendos de la propiedad </a:t>
            </a:r>
            <a:r>
              <a:rPr lang="es-ES" sz="1050" dirty="0" err="1">
                <a:latin typeface="+mj-lt"/>
              </a:rPr>
              <a:t>The</a:t>
            </a:r>
            <a:r>
              <a:rPr lang="es-ES" sz="1050" dirty="0">
                <a:latin typeface="+mj-lt"/>
              </a:rPr>
              <a:t> </a:t>
            </a:r>
            <a:r>
              <a:rPr lang="es-ES" sz="1050" dirty="0" err="1">
                <a:latin typeface="+mj-lt"/>
              </a:rPr>
              <a:t>Commons</a:t>
            </a:r>
            <a:r>
              <a:rPr lang="es-ES" sz="1050" dirty="0">
                <a:latin typeface="+mj-lt"/>
              </a:rPr>
              <a:t>, único activo residencial de la cartera, propiedad que ha completado la remodelación de un 85% de sus unidades y arrendado un 58% desde su compra en marzo de este año. </a:t>
            </a:r>
          </a:p>
          <a:p>
            <a:pPr marL="171450" indent="-171450" algn="just" fontAlgn="ctr">
              <a:buFont typeface="Arial" panose="020B0604020202020204" pitchFamily="34" charset="0"/>
              <a:buChar char="•"/>
            </a:pPr>
            <a:endParaRPr lang="es-ES" sz="1050" dirty="0">
              <a:latin typeface="+mj-lt"/>
            </a:endParaRPr>
          </a:p>
          <a:p>
            <a:pPr marL="171450" indent="-171450" algn="just" fontAlgn="ctr">
              <a:buFont typeface="Arial" panose="020B0604020202020204" pitchFamily="34" charset="0"/>
              <a:buChar char="•"/>
            </a:pPr>
            <a:r>
              <a:rPr lang="es-MX" sz="1050" dirty="0">
                <a:latin typeface="+mj-lt"/>
              </a:rPr>
              <a:t>Para el Q4 2022 y el año 2023 los principales desafíos se relacionan con el vencimiento del 8,3% de la renta contractual, vencimientos que se concentran especialmente en 100 Franklin y </a:t>
            </a:r>
            <a:r>
              <a:rPr lang="es-MX" sz="1050" dirty="0" err="1">
                <a:latin typeface="+mj-lt"/>
              </a:rPr>
              <a:t>The</a:t>
            </a:r>
            <a:r>
              <a:rPr lang="es-MX" sz="1050" dirty="0">
                <a:latin typeface="+mj-lt"/>
              </a:rPr>
              <a:t> </a:t>
            </a:r>
            <a:r>
              <a:rPr lang="es-MX" sz="1050" dirty="0" err="1">
                <a:latin typeface="+mj-lt"/>
              </a:rPr>
              <a:t>River</a:t>
            </a:r>
            <a:r>
              <a:rPr lang="es-MX" sz="1050" dirty="0">
                <a:latin typeface="+mj-lt"/>
              </a:rPr>
              <a:t> </a:t>
            </a:r>
            <a:r>
              <a:rPr lang="es-MX" sz="1050" dirty="0" err="1">
                <a:latin typeface="+mj-lt"/>
              </a:rPr>
              <a:t>Oaks</a:t>
            </a:r>
            <a:r>
              <a:rPr lang="es-MX" sz="1050" dirty="0">
                <a:latin typeface="+mj-lt"/>
              </a:rPr>
              <a:t> y la colocación del espacio vacante en </a:t>
            </a:r>
            <a:r>
              <a:rPr lang="es-MX" sz="1050" dirty="0" err="1">
                <a:latin typeface="+mj-lt"/>
              </a:rPr>
              <a:t>Constitution</a:t>
            </a:r>
            <a:r>
              <a:rPr lang="es-MX" sz="1050" dirty="0">
                <a:latin typeface="+mj-lt"/>
              </a:rPr>
              <a:t> Square. Adicionalmente, se mantiene como objetivo la ejecución y avance de los planes de remodelación y arriendo de </a:t>
            </a:r>
            <a:r>
              <a:rPr lang="es-MX" sz="1050" dirty="0" err="1">
                <a:latin typeface="+mj-lt"/>
              </a:rPr>
              <a:t>The</a:t>
            </a:r>
            <a:r>
              <a:rPr lang="es-MX" sz="1050" dirty="0">
                <a:latin typeface="+mj-lt"/>
              </a:rPr>
              <a:t> </a:t>
            </a:r>
            <a:r>
              <a:rPr lang="es-MX" sz="1050" dirty="0" err="1">
                <a:latin typeface="+mj-lt"/>
              </a:rPr>
              <a:t>Commons</a:t>
            </a:r>
            <a:r>
              <a:rPr lang="es-MX" sz="1050" dirty="0">
                <a:latin typeface="+mj-lt"/>
              </a:rPr>
              <a:t>. </a:t>
            </a:r>
          </a:p>
          <a:p>
            <a:pPr marL="171450" indent="-171450" algn="just" fontAlgn="ctr">
              <a:buFont typeface="Arial" panose="020B0604020202020204" pitchFamily="34" charset="0"/>
              <a:buChar char="•"/>
            </a:pPr>
            <a:endParaRPr lang="es-MX" sz="1050" dirty="0">
              <a:latin typeface="+mj-lt"/>
            </a:endParaRPr>
          </a:p>
          <a:p>
            <a:pPr marL="171450" indent="-171450" algn="just" fontAlgn="ctr">
              <a:buFont typeface="Arial" panose="020B0604020202020204" pitchFamily="34" charset="0"/>
              <a:buChar char="•"/>
            </a:pPr>
            <a:r>
              <a:rPr lang="es-ES" sz="1050" dirty="0">
                <a:latin typeface="+mj-lt"/>
              </a:rPr>
              <a:t>Durante el 2022 se han distribuido MUSD 4.509, es decir USD 0,04325 por cada cuota suscrita y pagada. La rentabilidad acumulada del periodo 2022 es un 4,19%.</a:t>
            </a:r>
          </a:p>
        </p:txBody>
      </p:sp>
    </p:spTree>
    <p:extLst>
      <p:ext uri="{BB962C8B-B14F-4D97-AF65-F5344CB8AC3E}">
        <p14:creationId xmlns:p14="http://schemas.microsoft.com/office/powerpoint/2010/main" val="2020104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C53BA-2C09-4BD9-B2AD-229FD9304506}"/>
              </a:ext>
            </a:extLst>
          </p:cNvPr>
          <p:cNvSpPr>
            <a:spLocks noGrp="1"/>
          </p:cNvSpPr>
          <p:nvPr>
            <p:ph type="title"/>
          </p:nvPr>
        </p:nvSpPr>
        <p:spPr>
          <a:xfrm>
            <a:off x="166260" y="437722"/>
            <a:ext cx="7886700" cy="668163"/>
          </a:xfrm>
        </p:spPr>
        <p:txBody>
          <a:bodyPr>
            <a:noAutofit/>
          </a:bodyPr>
          <a:lstStyle/>
          <a:p>
            <a:r>
              <a:rPr lang="es-CL" sz="2800" dirty="0">
                <a:solidFill>
                  <a:srgbClr val="284066"/>
                </a:solidFill>
              </a:rPr>
              <a:t>CARTERA DE ACTIVOS</a:t>
            </a:r>
          </a:p>
        </p:txBody>
      </p:sp>
      <p:grpSp>
        <p:nvGrpSpPr>
          <p:cNvPr id="113" name="Group 109">
            <a:extLst>
              <a:ext uri="{FF2B5EF4-FFF2-40B4-BE49-F238E27FC236}">
                <a16:creationId xmlns:a16="http://schemas.microsoft.com/office/drawing/2014/main" id="{C03DFF23-793C-4479-A12F-910530D9C2E5}"/>
              </a:ext>
            </a:extLst>
          </p:cNvPr>
          <p:cNvGrpSpPr/>
          <p:nvPr/>
        </p:nvGrpSpPr>
        <p:grpSpPr>
          <a:xfrm>
            <a:off x="2043037" y="2650752"/>
            <a:ext cx="4675981" cy="2872476"/>
            <a:chOff x="10057883" y="4157436"/>
            <a:chExt cx="7318378" cy="4497391"/>
          </a:xfrm>
          <a:solidFill>
            <a:schemeClr val="accent5"/>
          </a:solidFill>
          <a:effectLst/>
        </p:grpSpPr>
        <p:sp>
          <p:nvSpPr>
            <p:cNvPr id="114" name="Freeform 6">
              <a:extLst>
                <a:ext uri="{FF2B5EF4-FFF2-40B4-BE49-F238E27FC236}">
                  <a16:creationId xmlns:a16="http://schemas.microsoft.com/office/drawing/2014/main" id="{B7A571D9-73DA-4435-AA02-DCE8CC091FAA}"/>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15" name="Freeform 7">
              <a:extLst>
                <a:ext uri="{FF2B5EF4-FFF2-40B4-BE49-F238E27FC236}">
                  <a16:creationId xmlns:a16="http://schemas.microsoft.com/office/drawing/2014/main" id="{9F7E008B-8F1C-4C8B-8504-AFA52055040A}"/>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16" name="Freeform 8">
              <a:extLst>
                <a:ext uri="{FF2B5EF4-FFF2-40B4-BE49-F238E27FC236}">
                  <a16:creationId xmlns:a16="http://schemas.microsoft.com/office/drawing/2014/main" id="{2FA51EA7-326C-4118-AF89-348925CD2894}"/>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17" name="Freeform 9">
              <a:extLst>
                <a:ext uri="{FF2B5EF4-FFF2-40B4-BE49-F238E27FC236}">
                  <a16:creationId xmlns:a16="http://schemas.microsoft.com/office/drawing/2014/main" id="{F3E6A09C-2E9C-4D2B-8764-330280BBFD79}"/>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solidFill>
              <a:schemeClr val="tx2">
                <a:lumMod val="60000"/>
                <a:lumOff val="4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endParaRPr lang="uk-UA" sz="1400">
                <a:solidFill>
                  <a:schemeClr val="bg2">
                    <a:lumMod val="25000"/>
                  </a:schemeClr>
                </a:solidFill>
                <a:latin typeface="Calibri Light" panose="020F0302020204030204" pitchFamily="34" charset="0"/>
                <a:cs typeface="Calibri Light" panose="020F0302020204030204" pitchFamily="34" charset="0"/>
              </a:endParaRPr>
            </a:p>
          </p:txBody>
        </p:sp>
        <p:sp>
          <p:nvSpPr>
            <p:cNvPr id="118" name="Freeform 10">
              <a:extLst>
                <a:ext uri="{FF2B5EF4-FFF2-40B4-BE49-F238E27FC236}">
                  <a16:creationId xmlns:a16="http://schemas.microsoft.com/office/drawing/2014/main" id="{0AADDDB4-B87B-4CCB-97CB-3060DA146157}"/>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19" name="Freeform 11">
              <a:extLst>
                <a:ext uri="{FF2B5EF4-FFF2-40B4-BE49-F238E27FC236}">
                  <a16:creationId xmlns:a16="http://schemas.microsoft.com/office/drawing/2014/main" id="{045C0FD6-21C6-4486-8134-93B89AE7005A}"/>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0" name="Freeform 12">
              <a:extLst>
                <a:ext uri="{FF2B5EF4-FFF2-40B4-BE49-F238E27FC236}">
                  <a16:creationId xmlns:a16="http://schemas.microsoft.com/office/drawing/2014/main" id="{27B90362-9A60-4696-8BFC-9E06E23212A3}"/>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1" name="Freeform 13">
              <a:extLst>
                <a:ext uri="{FF2B5EF4-FFF2-40B4-BE49-F238E27FC236}">
                  <a16:creationId xmlns:a16="http://schemas.microsoft.com/office/drawing/2014/main" id="{10F75499-C041-49CC-BC7F-E36429BE6AE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2" name="Freeform 14">
              <a:extLst>
                <a:ext uri="{FF2B5EF4-FFF2-40B4-BE49-F238E27FC236}">
                  <a16:creationId xmlns:a16="http://schemas.microsoft.com/office/drawing/2014/main" id="{72729B2D-96C0-4223-AFFE-7CF0ACFA1B3C}"/>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3" name="Freeform 15">
              <a:extLst>
                <a:ext uri="{FF2B5EF4-FFF2-40B4-BE49-F238E27FC236}">
                  <a16:creationId xmlns:a16="http://schemas.microsoft.com/office/drawing/2014/main" id="{AC86FB40-88ED-4AA1-A98F-2BC0FC07A7B9}"/>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4" name="Freeform 16">
              <a:extLst>
                <a:ext uri="{FF2B5EF4-FFF2-40B4-BE49-F238E27FC236}">
                  <a16:creationId xmlns:a16="http://schemas.microsoft.com/office/drawing/2014/main" id="{DA4BCFAE-EE44-4C05-9E46-4818F3F226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5" name="Freeform 17">
              <a:extLst>
                <a:ext uri="{FF2B5EF4-FFF2-40B4-BE49-F238E27FC236}">
                  <a16:creationId xmlns:a16="http://schemas.microsoft.com/office/drawing/2014/main" id="{7476E042-433E-4B0D-8DAA-99724B36553E}"/>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6" name="Freeform 18">
              <a:extLst>
                <a:ext uri="{FF2B5EF4-FFF2-40B4-BE49-F238E27FC236}">
                  <a16:creationId xmlns:a16="http://schemas.microsoft.com/office/drawing/2014/main" id="{2AD05C78-AA5B-4636-AC6B-7AFCE0790CA6}"/>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solidFill>
              <a:schemeClr val="accent1">
                <a:lumMod val="75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7" name="Freeform 19">
              <a:extLst>
                <a:ext uri="{FF2B5EF4-FFF2-40B4-BE49-F238E27FC236}">
                  <a16:creationId xmlns:a16="http://schemas.microsoft.com/office/drawing/2014/main" id="{D890D8AE-5550-44B8-BAAF-D2D7A4165D92}"/>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8" name="Freeform 20">
              <a:extLst>
                <a:ext uri="{FF2B5EF4-FFF2-40B4-BE49-F238E27FC236}">
                  <a16:creationId xmlns:a16="http://schemas.microsoft.com/office/drawing/2014/main" id="{640E5183-22B4-490F-B9C8-BB877696CEF5}"/>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29" name="Freeform 21">
              <a:extLst>
                <a:ext uri="{FF2B5EF4-FFF2-40B4-BE49-F238E27FC236}">
                  <a16:creationId xmlns:a16="http://schemas.microsoft.com/office/drawing/2014/main" id="{F24F9164-8231-482A-9B4D-2D6B0C296113}"/>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0" name="Freeform 22">
              <a:extLst>
                <a:ext uri="{FF2B5EF4-FFF2-40B4-BE49-F238E27FC236}">
                  <a16:creationId xmlns:a16="http://schemas.microsoft.com/office/drawing/2014/main" id="{C2E1E68F-78E0-4362-A5F3-AE449E4EA804}"/>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1" name="Freeform 23">
              <a:extLst>
                <a:ext uri="{FF2B5EF4-FFF2-40B4-BE49-F238E27FC236}">
                  <a16:creationId xmlns:a16="http://schemas.microsoft.com/office/drawing/2014/main" id="{15AB375A-AB96-42FD-AB2B-B01359E76B9D}"/>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solidFill>
              <a:schemeClr val="tx2">
                <a:lumMod val="40000"/>
                <a:lumOff val="6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2" name="Freeform 24">
              <a:extLst>
                <a:ext uri="{FF2B5EF4-FFF2-40B4-BE49-F238E27FC236}">
                  <a16:creationId xmlns:a16="http://schemas.microsoft.com/office/drawing/2014/main" id="{95253639-0CF8-42CA-B3D1-AC76D99A65A2}"/>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3" name="Freeform 25">
              <a:extLst>
                <a:ext uri="{FF2B5EF4-FFF2-40B4-BE49-F238E27FC236}">
                  <a16:creationId xmlns:a16="http://schemas.microsoft.com/office/drawing/2014/main" id="{6CF18205-1A2D-496C-B83E-951EF96BCAA2}"/>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tx2">
                <a:lumMod val="60000"/>
                <a:lumOff val="4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4" name="Freeform 26">
              <a:extLst>
                <a:ext uri="{FF2B5EF4-FFF2-40B4-BE49-F238E27FC236}">
                  <a16:creationId xmlns:a16="http://schemas.microsoft.com/office/drawing/2014/main" id="{5DA2A5BD-27AE-4194-97C8-3D5E801E73F4}"/>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5" name="Freeform 27">
              <a:extLst>
                <a:ext uri="{FF2B5EF4-FFF2-40B4-BE49-F238E27FC236}">
                  <a16:creationId xmlns:a16="http://schemas.microsoft.com/office/drawing/2014/main" id="{CD462698-9E59-47C6-B04E-5FAC1CDFC2F7}"/>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6" name="Freeform 28">
              <a:extLst>
                <a:ext uri="{FF2B5EF4-FFF2-40B4-BE49-F238E27FC236}">
                  <a16:creationId xmlns:a16="http://schemas.microsoft.com/office/drawing/2014/main" id="{0EDBE4C7-A1E2-4EDC-A138-28B3918E504A}"/>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7" name="Freeform 29">
              <a:extLst>
                <a:ext uri="{FF2B5EF4-FFF2-40B4-BE49-F238E27FC236}">
                  <a16:creationId xmlns:a16="http://schemas.microsoft.com/office/drawing/2014/main" id="{0ECB21FC-BFDB-4918-8251-632151AD0769}"/>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8" name="Freeform 30">
              <a:extLst>
                <a:ext uri="{FF2B5EF4-FFF2-40B4-BE49-F238E27FC236}">
                  <a16:creationId xmlns:a16="http://schemas.microsoft.com/office/drawing/2014/main" id="{6702C157-7B20-4E49-B3CA-3697D00A8BEF}"/>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39" name="Freeform 31">
              <a:extLst>
                <a:ext uri="{FF2B5EF4-FFF2-40B4-BE49-F238E27FC236}">
                  <a16:creationId xmlns:a16="http://schemas.microsoft.com/office/drawing/2014/main" id="{63ED3E00-C965-4683-B926-F53C414C70A1}"/>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0" name="Freeform 32">
              <a:extLst>
                <a:ext uri="{FF2B5EF4-FFF2-40B4-BE49-F238E27FC236}">
                  <a16:creationId xmlns:a16="http://schemas.microsoft.com/office/drawing/2014/main" id="{1F35F911-E26F-48C1-9433-7CF501E59154}"/>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1" name="Freeform 33">
              <a:extLst>
                <a:ext uri="{FF2B5EF4-FFF2-40B4-BE49-F238E27FC236}">
                  <a16:creationId xmlns:a16="http://schemas.microsoft.com/office/drawing/2014/main" id="{A04CDE78-7369-42D5-8543-83A5D9C16C2A}"/>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2" name="Freeform 34">
              <a:extLst>
                <a:ext uri="{FF2B5EF4-FFF2-40B4-BE49-F238E27FC236}">
                  <a16:creationId xmlns:a16="http://schemas.microsoft.com/office/drawing/2014/main" id="{F3B88507-A601-4A72-980C-FE120611F337}"/>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3" name="Freeform 35">
              <a:extLst>
                <a:ext uri="{FF2B5EF4-FFF2-40B4-BE49-F238E27FC236}">
                  <a16:creationId xmlns:a16="http://schemas.microsoft.com/office/drawing/2014/main" id="{FEBDA95A-0349-4FAE-B521-CF2F88AC771B}"/>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4" name="Freeform 36">
              <a:extLst>
                <a:ext uri="{FF2B5EF4-FFF2-40B4-BE49-F238E27FC236}">
                  <a16:creationId xmlns:a16="http://schemas.microsoft.com/office/drawing/2014/main" id="{4922919C-8585-4AFF-BC5D-E45E3594A918}"/>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5" name="Freeform 37">
              <a:extLst>
                <a:ext uri="{FF2B5EF4-FFF2-40B4-BE49-F238E27FC236}">
                  <a16:creationId xmlns:a16="http://schemas.microsoft.com/office/drawing/2014/main" id="{69FC1BBD-E39E-431C-BDD7-68DE820FAC67}"/>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6" name="Freeform 38">
              <a:extLst>
                <a:ext uri="{FF2B5EF4-FFF2-40B4-BE49-F238E27FC236}">
                  <a16:creationId xmlns:a16="http://schemas.microsoft.com/office/drawing/2014/main" id="{AAE0A466-CB66-401F-8D91-AEAB4FA6F4D1}"/>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7" name="Freeform 39">
              <a:extLst>
                <a:ext uri="{FF2B5EF4-FFF2-40B4-BE49-F238E27FC236}">
                  <a16:creationId xmlns:a16="http://schemas.microsoft.com/office/drawing/2014/main" id="{2A812B94-6475-4824-99F3-23C4AF4C32E8}"/>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solidFill>
              <a:schemeClr val="tx2">
                <a:lumMod val="75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8" name="Freeform 40">
              <a:extLst>
                <a:ext uri="{FF2B5EF4-FFF2-40B4-BE49-F238E27FC236}">
                  <a16:creationId xmlns:a16="http://schemas.microsoft.com/office/drawing/2014/main" id="{1B1C6DBA-6D91-4842-B397-876A6108E869}"/>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49" name="Freeform 41">
              <a:extLst>
                <a:ext uri="{FF2B5EF4-FFF2-40B4-BE49-F238E27FC236}">
                  <a16:creationId xmlns:a16="http://schemas.microsoft.com/office/drawing/2014/main" id="{7509014D-DEAE-4E4A-9A1B-0E152477D727}"/>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0" name="Freeform 42">
              <a:extLst>
                <a:ext uri="{FF2B5EF4-FFF2-40B4-BE49-F238E27FC236}">
                  <a16:creationId xmlns:a16="http://schemas.microsoft.com/office/drawing/2014/main" id="{D58000E5-C936-4AA6-9EBC-7FCAD3A5D361}"/>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1" name="Freeform 43">
              <a:extLst>
                <a:ext uri="{FF2B5EF4-FFF2-40B4-BE49-F238E27FC236}">
                  <a16:creationId xmlns:a16="http://schemas.microsoft.com/office/drawing/2014/main" id="{C4A96745-B353-4E89-A6DC-257627CDEF98}"/>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2" name="Freeform 44">
              <a:extLst>
                <a:ext uri="{FF2B5EF4-FFF2-40B4-BE49-F238E27FC236}">
                  <a16:creationId xmlns:a16="http://schemas.microsoft.com/office/drawing/2014/main" id="{82ED6738-F4B7-4A8E-A438-F1BC6E3FCE14}"/>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3" name="Freeform 45">
              <a:extLst>
                <a:ext uri="{FF2B5EF4-FFF2-40B4-BE49-F238E27FC236}">
                  <a16:creationId xmlns:a16="http://schemas.microsoft.com/office/drawing/2014/main" id="{C63E8A1C-4A23-4DDA-BD62-B12FA03290F6}"/>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4" name="Freeform 46">
              <a:extLst>
                <a:ext uri="{FF2B5EF4-FFF2-40B4-BE49-F238E27FC236}">
                  <a16:creationId xmlns:a16="http://schemas.microsoft.com/office/drawing/2014/main" id="{6860B160-5E00-4E7A-93E1-08DBB988E782}"/>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5" name="Freeform 47">
              <a:extLst>
                <a:ext uri="{FF2B5EF4-FFF2-40B4-BE49-F238E27FC236}">
                  <a16:creationId xmlns:a16="http://schemas.microsoft.com/office/drawing/2014/main" id="{51038B1E-113D-4129-A413-6F35B170DA6C}"/>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6" name="Freeform 48">
              <a:extLst>
                <a:ext uri="{FF2B5EF4-FFF2-40B4-BE49-F238E27FC236}">
                  <a16:creationId xmlns:a16="http://schemas.microsoft.com/office/drawing/2014/main" id="{FE8CB3EA-542D-414B-86ED-BA31B714B0CE}"/>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7" name="Freeform 49">
              <a:extLst>
                <a:ext uri="{FF2B5EF4-FFF2-40B4-BE49-F238E27FC236}">
                  <a16:creationId xmlns:a16="http://schemas.microsoft.com/office/drawing/2014/main" id="{8741E351-02AB-40E1-BFC7-41C2E86687A5}"/>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8" name="Freeform 50">
              <a:extLst>
                <a:ext uri="{FF2B5EF4-FFF2-40B4-BE49-F238E27FC236}">
                  <a16:creationId xmlns:a16="http://schemas.microsoft.com/office/drawing/2014/main" id="{391540F6-7E3B-43B2-85FB-D3EB4E441BEB}"/>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solidFill>
              <a:schemeClr val="tx2">
                <a:lumMod val="60000"/>
                <a:lumOff val="4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59" name="Freeform 51">
              <a:extLst>
                <a:ext uri="{FF2B5EF4-FFF2-40B4-BE49-F238E27FC236}">
                  <a16:creationId xmlns:a16="http://schemas.microsoft.com/office/drawing/2014/main" id="{00112B45-B0FC-4E4E-A677-EC4D2B3A0134}"/>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solidFill>
              <a:schemeClr val="bg2"/>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60" name="Freeform 52">
              <a:extLst>
                <a:ext uri="{FF2B5EF4-FFF2-40B4-BE49-F238E27FC236}">
                  <a16:creationId xmlns:a16="http://schemas.microsoft.com/office/drawing/2014/main" id="{16BD2E34-A582-4FC2-A49B-74E7514BE6FA}"/>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61" name="Freeform 53">
              <a:extLst>
                <a:ext uri="{FF2B5EF4-FFF2-40B4-BE49-F238E27FC236}">
                  <a16:creationId xmlns:a16="http://schemas.microsoft.com/office/drawing/2014/main" id="{5BB6FAFF-3F39-4DFF-B584-C1347DBEC7DC}"/>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solidFill>
              <a:schemeClr val="bg2">
                <a:lumMod val="90000"/>
              </a:schemeClr>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62" name="Freeform 54">
              <a:extLst>
                <a:ext uri="{FF2B5EF4-FFF2-40B4-BE49-F238E27FC236}">
                  <a16:creationId xmlns:a16="http://schemas.microsoft.com/office/drawing/2014/main" id="{75209CDB-CBE6-4701-89BF-E00A0F68AF07}"/>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63" name="Freeform 55">
              <a:extLst>
                <a:ext uri="{FF2B5EF4-FFF2-40B4-BE49-F238E27FC236}">
                  <a16:creationId xmlns:a16="http://schemas.microsoft.com/office/drawing/2014/main" id="{9686120B-A8B0-4587-A9FF-8477FC4BCE73}"/>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solidFill>
              <a:schemeClr val="bg2">
                <a:lumMod val="90000"/>
              </a:schemeClr>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64" name="Freeform 56">
              <a:extLst>
                <a:ext uri="{FF2B5EF4-FFF2-40B4-BE49-F238E27FC236}">
                  <a16:creationId xmlns:a16="http://schemas.microsoft.com/office/drawing/2014/main" id="{BCAF7359-5B20-4763-8994-163A1857AFF9}"/>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solidFill>
              <a:schemeClr val="bg2"/>
            </a:solidFill>
            <a:ln w="3175" cap="flat">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65" name="Freeform 57">
              <a:extLst>
                <a:ext uri="{FF2B5EF4-FFF2-40B4-BE49-F238E27FC236}">
                  <a16:creationId xmlns:a16="http://schemas.microsoft.com/office/drawing/2014/main" id="{929856DB-3E01-4217-A156-E0AEF84783F9}"/>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solidFill>
              <a:schemeClr val="bg2"/>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grpSp>
      <p:cxnSp>
        <p:nvCxnSpPr>
          <p:cNvPr id="166" name="Elbow Connector 21">
            <a:extLst>
              <a:ext uri="{FF2B5EF4-FFF2-40B4-BE49-F238E27FC236}">
                <a16:creationId xmlns:a16="http://schemas.microsoft.com/office/drawing/2014/main" id="{83179CEE-70EE-464A-A170-20903D5EEE27}"/>
              </a:ext>
            </a:extLst>
          </p:cNvPr>
          <p:cNvCxnSpPr>
            <a:cxnSpLocks/>
            <a:stCxn id="158" idx="27"/>
            <a:endCxn id="90" idx="1"/>
          </p:cNvCxnSpPr>
          <p:nvPr/>
        </p:nvCxnSpPr>
        <p:spPr>
          <a:xfrm flipV="1">
            <a:off x="2495909" y="2065699"/>
            <a:ext cx="642420" cy="750306"/>
          </a:xfrm>
          <a:prstGeom prst="bentConnector3">
            <a:avLst>
              <a:gd name="adj1" fmla="val 50000"/>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8" name="Elbow Connector 36">
            <a:extLst>
              <a:ext uri="{FF2B5EF4-FFF2-40B4-BE49-F238E27FC236}">
                <a16:creationId xmlns:a16="http://schemas.microsoft.com/office/drawing/2014/main" id="{3E881B73-FB1B-42C3-873E-31BFA6BB438D}"/>
              </a:ext>
            </a:extLst>
          </p:cNvPr>
          <p:cNvCxnSpPr>
            <a:cxnSpLocks/>
            <a:stCxn id="178" idx="2"/>
            <a:endCxn id="147" idx="12"/>
          </p:cNvCxnSpPr>
          <p:nvPr/>
        </p:nvCxnSpPr>
        <p:spPr>
          <a:xfrm rot="16200000" flipH="1">
            <a:off x="5762399" y="2713108"/>
            <a:ext cx="901175" cy="633189"/>
          </a:xfrm>
          <a:prstGeom prst="bentConnector4">
            <a:avLst>
              <a:gd name="adj1" fmla="val 44535"/>
              <a:gd name="adj2" fmla="val -36405"/>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0" name="Elipse 91">
            <a:extLst>
              <a:ext uri="{FF2B5EF4-FFF2-40B4-BE49-F238E27FC236}">
                <a16:creationId xmlns:a16="http://schemas.microsoft.com/office/drawing/2014/main" id="{E9FCC45C-C576-4665-9A6F-F1B8916EDC2F}"/>
              </a:ext>
            </a:extLst>
          </p:cNvPr>
          <p:cNvSpPr/>
          <p:nvPr/>
        </p:nvSpPr>
        <p:spPr>
          <a:xfrm>
            <a:off x="2194831" y="376585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sp>
        <p:nvSpPr>
          <p:cNvPr id="171" name="Elipse 91">
            <a:extLst>
              <a:ext uri="{FF2B5EF4-FFF2-40B4-BE49-F238E27FC236}">
                <a16:creationId xmlns:a16="http://schemas.microsoft.com/office/drawing/2014/main" id="{87139A5E-C26F-4994-B660-69829E079AD6}"/>
              </a:ext>
            </a:extLst>
          </p:cNvPr>
          <p:cNvSpPr/>
          <p:nvPr/>
        </p:nvSpPr>
        <p:spPr>
          <a:xfrm>
            <a:off x="2442379" y="279803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cxnSp>
        <p:nvCxnSpPr>
          <p:cNvPr id="172" name="Elbow Connector 21">
            <a:extLst>
              <a:ext uri="{FF2B5EF4-FFF2-40B4-BE49-F238E27FC236}">
                <a16:creationId xmlns:a16="http://schemas.microsoft.com/office/drawing/2014/main" id="{A71877F6-343E-4A45-B7D9-D8137E4BF370}"/>
              </a:ext>
            </a:extLst>
          </p:cNvPr>
          <p:cNvCxnSpPr>
            <a:cxnSpLocks/>
            <a:stCxn id="170" idx="6"/>
            <a:endCxn id="177" idx="3"/>
          </p:cNvCxnSpPr>
          <p:nvPr/>
        </p:nvCxnSpPr>
        <p:spPr>
          <a:xfrm flipH="1" flipV="1">
            <a:off x="1975263" y="2129163"/>
            <a:ext cx="265287" cy="1659550"/>
          </a:xfrm>
          <a:prstGeom prst="bentConnector3">
            <a:avLst>
              <a:gd name="adj1" fmla="val -86171"/>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3" name="Elipse 91">
            <a:extLst>
              <a:ext uri="{FF2B5EF4-FFF2-40B4-BE49-F238E27FC236}">
                <a16:creationId xmlns:a16="http://schemas.microsoft.com/office/drawing/2014/main" id="{8EFC998C-F5BB-41F3-BA8D-2552539B12FB}"/>
              </a:ext>
            </a:extLst>
          </p:cNvPr>
          <p:cNvSpPr/>
          <p:nvPr/>
        </p:nvSpPr>
        <p:spPr>
          <a:xfrm>
            <a:off x="4491005" y="498810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cxnSp>
        <p:nvCxnSpPr>
          <p:cNvPr id="174" name="Elbow Connector 21">
            <a:extLst>
              <a:ext uri="{FF2B5EF4-FFF2-40B4-BE49-F238E27FC236}">
                <a16:creationId xmlns:a16="http://schemas.microsoft.com/office/drawing/2014/main" id="{360F6678-F498-45A3-B07B-B7DDAE04D46C}"/>
              </a:ext>
            </a:extLst>
          </p:cNvPr>
          <p:cNvCxnSpPr>
            <a:cxnSpLocks/>
            <a:stCxn id="175" idx="3"/>
            <a:endCxn id="173" idx="2"/>
          </p:cNvCxnSpPr>
          <p:nvPr/>
        </p:nvCxnSpPr>
        <p:spPr>
          <a:xfrm>
            <a:off x="3536066" y="4946720"/>
            <a:ext cx="954939" cy="64243"/>
          </a:xfrm>
          <a:prstGeom prst="bentConnector3">
            <a:avLst>
              <a:gd name="adj1" fmla="val 50000"/>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75" name="Imagen 174">
            <a:extLst>
              <a:ext uri="{FF2B5EF4-FFF2-40B4-BE49-F238E27FC236}">
                <a16:creationId xmlns:a16="http://schemas.microsoft.com/office/drawing/2014/main" id="{116473CA-6EEE-41E2-8A67-A3E10C4ED5BF}"/>
              </a:ext>
            </a:extLst>
          </p:cNvPr>
          <p:cNvPicPr preferRelativeResize="0">
            <a:picLocks/>
          </p:cNvPicPr>
          <p:nvPr/>
        </p:nvPicPr>
        <p:blipFill>
          <a:blip r:embed="rId3" cstate="email">
            <a:extLst>
              <a:ext uri="{28A0092B-C50C-407E-A947-70E740481C1C}">
                <a14:useLocalDpi xmlns:a14="http://schemas.microsoft.com/office/drawing/2010/main"/>
              </a:ext>
            </a:extLst>
          </a:blip>
          <a:stretch>
            <a:fillRect/>
          </a:stretch>
        </p:blipFill>
        <p:spPr>
          <a:xfrm>
            <a:off x="2155805" y="4113889"/>
            <a:ext cx="1380261" cy="1665662"/>
          </a:xfrm>
          <a:prstGeom prst="rect">
            <a:avLst/>
          </a:prstGeom>
        </p:spPr>
      </p:pic>
      <p:sp>
        <p:nvSpPr>
          <p:cNvPr id="176" name="Elipse 91">
            <a:extLst>
              <a:ext uri="{FF2B5EF4-FFF2-40B4-BE49-F238E27FC236}">
                <a16:creationId xmlns:a16="http://schemas.microsoft.com/office/drawing/2014/main" id="{114960FA-5E17-4CF2-B752-EC841C8F4D7E}"/>
              </a:ext>
            </a:extLst>
          </p:cNvPr>
          <p:cNvSpPr/>
          <p:nvPr/>
        </p:nvSpPr>
        <p:spPr>
          <a:xfrm>
            <a:off x="6511794" y="3110758"/>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pic>
        <p:nvPicPr>
          <p:cNvPr id="177" name="Imagen 8">
            <a:extLst>
              <a:ext uri="{FF2B5EF4-FFF2-40B4-BE49-F238E27FC236}">
                <a16:creationId xmlns:a16="http://schemas.microsoft.com/office/drawing/2014/main" id="{D5EEF997-A6AD-4071-99FD-F0958B60EA1D}"/>
              </a:ext>
            </a:extLst>
          </p:cNvPr>
          <p:cNvPicPr preferRelativeResize="0">
            <a:picLocks/>
          </p:cNvPicPr>
          <p:nvPr/>
        </p:nvPicPr>
        <p:blipFill rotWithShape="1">
          <a:blip r:embed="rId4" cstate="email">
            <a:extLst>
              <a:ext uri="{28A0092B-C50C-407E-A947-70E740481C1C}">
                <a14:useLocalDpi xmlns:a14="http://schemas.microsoft.com/office/drawing/2010/main"/>
              </a:ext>
            </a:extLst>
          </a:blip>
          <a:srcRect/>
          <a:stretch/>
        </p:blipFill>
        <p:spPr>
          <a:xfrm>
            <a:off x="638175" y="1349374"/>
            <a:ext cx="1337088" cy="1559578"/>
          </a:xfrm>
          <a:prstGeom prst="rect">
            <a:avLst/>
          </a:prstGeom>
        </p:spPr>
      </p:pic>
      <p:pic>
        <p:nvPicPr>
          <p:cNvPr id="178" name="Imagen 6">
            <a:extLst>
              <a:ext uri="{FF2B5EF4-FFF2-40B4-BE49-F238E27FC236}">
                <a16:creationId xmlns:a16="http://schemas.microsoft.com/office/drawing/2014/main" id="{E01962E2-C159-4155-8AB4-DA3634C4DECF}"/>
              </a:ext>
            </a:extLst>
          </p:cNvPr>
          <p:cNvPicPr preferRelativeResize="0">
            <a:picLocks/>
          </p:cNvPicPr>
          <p:nvPr/>
        </p:nvPicPr>
        <p:blipFill rotWithShape="1">
          <a:blip r:embed="rId5" cstate="email">
            <a:extLst>
              <a:ext uri="{28A0092B-C50C-407E-A947-70E740481C1C}">
                <a14:useLocalDpi xmlns:a14="http://schemas.microsoft.com/office/drawing/2010/main"/>
              </a:ext>
            </a:extLst>
          </a:blip>
          <a:srcRect/>
          <a:stretch/>
        </p:blipFill>
        <p:spPr>
          <a:xfrm>
            <a:off x="5247934" y="900401"/>
            <a:ext cx="1296915" cy="1678715"/>
          </a:xfrm>
          <a:prstGeom prst="rect">
            <a:avLst/>
          </a:prstGeom>
        </p:spPr>
      </p:pic>
      <p:sp>
        <p:nvSpPr>
          <p:cNvPr id="11" name="Rectángulo 10">
            <a:extLst>
              <a:ext uri="{FF2B5EF4-FFF2-40B4-BE49-F238E27FC236}">
                <a16:creationId xmlns:a16="http://schemas.microsoft.com/office/drawing/2014/main" id="{ED6866C0-92ED-4234-8055-059DA0D55772}"/>
              </a:ext>
            </a:extLst>
          </p:cNvPr>
          <p:cNvSpPr/>
          <p:nvPr/>
        </p:nvSpPr>
        <p:spPr>
          <a:xfrm>
            <a:off x="0" y="480397"/>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3" name="Imagen 82">
            <a:extLst>
              <a:ext uri="{FF2B5EF4-FFF2-40B4-BE49-F238E27FC236}">
                <a16:creationId xmlns:a16="http://schemas.microsoft.com/office/drawing/2014/main" id="{8B7ABEA4-8CAB-4038-8687-219F1153A5EF}"/>
              </a:ext>
            </a:extLst>
          </p:cNvPr>
          <p:cNvPicPr>
            <a:picLocks noChangeAspect="1"/>
          </p:cNvPicPr>
          <p:nvPr/>
        </p:nvPicPr>
        <p:blipFill>
          <a:blip r:embed="rId6"/>
          <a:stretch>
            <a:fillRect/>
          </a:stretch>
        </p:blipFill>
        <p:spPr>
          <a:xfrm>
            <a:off x="192123" y="3221637"/>
            <a:ext cx="1841330" cy="1130601"/>
          </a:xfrm>
          <a:prstGeom prst="rect">
            <a:avLst/>
          </a:prstGeom>
        </p:spPr>
      </p:pic>
      <p:cxnSp>
        <p:nvCxnSpPr>
          <p:cNvPr id="183" name="Elbow Connector 21">
            <a:extLst>
              <a:ext uri="{FF2B5EF4-FFF2-40B4-BE49-F238E27FC236}">
                <a16:creationId xmlns:a16="http://schemas.microsoft.com/office/drawing/2014/main" id="{4DB63E32-8D05-4DEC-9579-E5534455D019}"/>
              </a:ext>
            </a:extLst>
          </p:cNvPr>
          <p:cNvCxnSpPr>
            <a:cxnSpLocks/>
            <a:stCxn id="184" idx="1"/>
            <a:endCxn id="83" idx="3"/>
          </p:cNvCxnSpPr>
          <p:nvPr/>
        </p:nvCxnSpPr>
        <p:spPr>
          <a:xfrm rot="16200000" flipH="1" flipV="1">
            <a:off x="2043289" y="3665048"/>
            <a:ext cx="112053" cy="131725"/>
          </a:xfrm>
          <a:prstGeom prst="bentConnector4">
            <a:avLst>
              <a:gd name="adj1" fmla="val -204011"/>
              <a:gd name="adj2" fmla="val 52541"/>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84" name="Elipse 91">
            <a:extLst>
              <a:ext uri="{FF2B5EF4-FFF2-40B4-BE49-F238E27FC236}">
                <a16:creationId xmlns:a16="http://schemas.microsoft.com/office/drawing/2014/main" id="{5DD2B8C2-958F-4D1A-8E75-0D655C81D811}"/>
              </a:ext>
            </a:extLst>
          </p:cNvPr>
          <p:cNvSpPr/>
          <p:nvPr/>
        </p:nvSpPr>
        <p:spPr>
          <a:xfrm>
            <a:off x="2158483" y="3668190"/>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pic>
        <p:nvPicPr>
          <p:cNvPr id="185" name="Picture 3">
            <a:extLst>
              <a:ext uri="{FF2B5EF4-FFF2-40B4-BE49-F238E27FC236}">
                <a16:creationId xmlns:a16="http://schemas.microsoft.com/office/drawing/2014/main" id="{B9C067A0-AF55-4237-94FA-6F2D08955638}"/>
              </a:ext>
            </a:extLst>
          </p:cNvPr>
          <p:cNvPicPr>
            <a:picLocks noChangeAspect="1"/>
          </p:cNvPicPr>
          <p:nvPr/>
        </p:nvPicPr>
        <p:blipFill rotWithShape="1">
          <a:blip r:embed="rId7"/>
          <a:srcRect b="8674"/>
          <a:stretch/>
        </p:blipFill>
        <p:spPr>
          <a:xfrm>
            <a:off x="6937248" y="1250709"/>
            <a:ext cx="1900404" cy="1226155"/>
          </a:xfrm>
          <a:prstGeom prst="rect">
            <a:avLst/>
          </a:prstGeom>
        </p:spPr>
      </p:pic>
      <p:cxnSp>
        <p:nvCxnSpPr>
          <p:cNvPr id="186" name="Elbow Connector 36">
            <a:extLst>
              <a:ext uri="{FF2B5EF4-FFF2-40B4-BE49-F238E27FC236}">
                <a16:creationId xmlns:a16="http://schemas.microsoft.com/office/drawing/2014/main" id="{5C66C39F-CE67-4C23-B950-7645DA38D3AE}"/>
              </a:ext>
            </a:extLst>
          </p:cNvPr>
          <p:cNvCxnSpPr>
            <a:cxnSpLocks/>
            <a:stCxn id="185" idx="1"/>
          </p:cNvCxnSpPr>
          <p:nvPr/>
        </p:nvCxnSpPr>
        <p:spPr>
          <a:xfrm rot="10800000" flipV="1">
            <a:off x="6589710" y="1863787"/>
            <a:ext cx="347539" cy="1252152"/>
          </a:xfrm>
          <a:prstGeom prst="bentConnector3">
            <a:avLst>
              <a:gd name="adj1" fmla="val 50000"/>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90" name="Picture 6">
            <a:extLst>
              <a:ext uri="{FF2B5EF4-FFF2-40B4-BE49-F238E27FC236}">
                <a16:creationId xmlns:a16="http://schemas.microsoft.com/office/drawing/2014/main" id="{BA06652F-A337-496C-B25B-60E5A3C857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6" b="2249"/>
          <a:stretch/>
        </p:blipFill>
        <p:spPr>
          <a:xfrm>
            <a:off x="3138329" y="1511466"/>
            <a:ext cx="1704243" cy="1108465"/>
          </a:xfrm>
          <a:prstGeom prst="rect">
            <a:avLst/>
          </a:prstGeom>
          <a:ln>
            <a:noFill/>
          </a:ln>
        </p:spPr>
      </p:pic>
      <p:pic>
        <p:nvPicPr>
          <p:cNvPr id="108" name="Imagen 1">
            <a:extLst>
              <a:ext uri="{FF2B5EF4-FFF2-40B4-BE49-F238E27FC236}">
                <a16:creationId xmlns:a16="http://schemas.microsoft.com/office/drawing/2014/main" id="{47B52933-9D23-4443-9375-07B7C92DF4D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85" r="11108"/>
          <a:stretch/>
        </p:blipFill>
        <p:spPr bwMode="auto">
          <a:xfrm>
            <a:off x="7748950" y="2646160"/>
            <a:ext cx="1310111" cy="16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 name="Elipse 91">
            <a:extLst>
              <a:ext uri="{FF2B5EF4-FFF2-40B4-BE49-F238E27FC236}">
                <a16:creationId xmlns:a16="http://schemas.microsoft.com/office/drawing/2014/main" id="{E6A58AD9-4BEA-4B7A-B3E2-A48B995DA12D}"/>
              </a:ext>
            </a:extLst>
          </p:cNvPr>
          <p:cNvSpPr/>
          <p:nvPr/>
        </p:nvSpPr>
        <p:spPr>
          <a:xfrm>
            <a:off x="5459131" y="3658348"/>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cxnSp>
        <p:nvCxnSpPr>
          <p:cNvPr id="191" name="Elbow Connector 21">
            <a:extLst>
              <a:ext uri="{FF2B5EF4-FFF2-40B4-BE49-F238E27FC236}">
                <a16:creationId xmlns:a16="http://schemas.microsoft.com/office/drawing/2014/main" id="{5EF969D8-0D0D-4CEE-A6F9-F02D336E7E86}"/>
              </a:ext>
            </a:extLst>
          </p:cNvPr>
          <p:cNvCxnSpPr>
            <a:cxnSpLocks/>
            <a:stCxn id="117" idx="1"/>
          </p:cNvCxnSpPr>
          <p:nvPr/>
        </p:nvCxnSpPr>
        <p:spPr>
          <a:xfrm>
            <a:off x="5531165" y="3674805"/>
            <a:ext cx="2173466" cy="136767"/>
          </a:xfrm>
          <a:prstGeom prst="bentConnector3">
            <a:avLst>
              <a:gd name="adj1" fmla="val 50000"/>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pic>
        <p:nvPicPr>
          <p:cNvPr id="100" name="Imagen 99">
            <a:extLst>
              <a:ext uri="{FF2B5EF4-FFF2-40B4-BE49-F238E27FC236}">
                <a16:creationId xmlns:a16="http://schemas.microsoft.com/office/drawing/2014/main" id="{94D4D07C-46C2-13D1-6F0C-200FB391685C}"/>
              </a:ext>
            </a:extLst>
          </p:cNvPr>
          <p:cNvPicPr>
            <a:picLocks noChangeAspect="1"/>
          </p:cNvPicPr>
          <p:nvPr/>
        </p:nvPicPr>
        <p:blipFill rotWithShape="1">
          <a:blip r:embed="rId10"/>
          <a:srcRect l="9579" r="12686"/>
          <a:stretch/>
        </p:blipFill>
        <p:spPr>
          <a:xfrm>
            <a:off x="6249574" y="4340631"/>
            <a:ext cx="1841011" cy="1370100"/>
          </a:xfrm>
          <a:prstGeom prst="rect">
            <a:avLst/>
          </a:prstGeom>
        </p:spPr>
      </p:pic>
      <p:sp>
        <p:nvSpPr>
          <p:cNvPr id="91" name="Rectángulo 90">
            <a:extLst>
              <a:ext uri="{FF2B5EF4-FFF2-40B4-BE49-F238E27FC236}">
                <a16:creationId xmlns:a16="http://schemas.microsoft.com/office/drawing/2014/main" id="{FC061AF2-F632-4750-B929-85E2EE988942}"/>
              </a:ext>
            </a:extLst>
          </p:cNvPr>
          <p:cNvSpPr/>
          <p:nvPr/>
        </p:nvSpPr>
        <p:spPr>
          <a:xfrm>
            <a:off x="740208" y="4096263"/>
            <a:ext cx="1293245" cy="253916"/>
          </a:xfrm>
          <a:prstGeom prst="rect">
            <a:avLst/>
          </a:prstGeom>
          <a:solidFill>
            <a:schemeClr val="bg1"/>
          </a:solidFill>
          <a:ln>
            <a:solidFill>
              <a:schemeClr val="accent1">
                <a:lumMod val="40000"/>
                <a:lumOff val="60000"/>
              </a:schemeClr>
            </a:solidFill>
          </a:ln>
        </p:spPr>
        <p:txBody>
          <a:bodyPr wrap="square">
            <a:spAutoFit/>
          </a:bodyPr>
          <a:lstStyle/>
          <a:p>
            <a:r>
              <a:rPr lang="es-MX" sz="1050" dirty="0">
                <a:solidFill>
                  <a:srgbClr val="284066"/>
                </a:solidFill>
                <a:latin typeface="+mj-lt"/>
              </a:rPr>
              <a:t>DELUXE BURBANK</a:t>
            </a:r>
          </a:p>
        </p:txBody>
      </p:sp>
      <p:sp>
        <p:nvSpPr>
          <p:cNvPr id="10" name="Rectángulo 9">
            <a:extLst>
              <a:ext uri="{FF2B5EF4-FFF2-40B4-BE49-F238E27FC236}">
                <a16:creationId xmlns:a16="http://schemas.microsoft.com/office/drawing/2014/main" id="{CB073349-1CA2-4C8A-BD49-5B758041B7FD}"/>
              </a:ext>
            </a:extLst>
          </p:cNvPr>
          <p:cNvSpPr/>
          <p:nvPr/>
        </p:nvSpPr>
        <p:spPr>
          <a:xfrm>
            <a:off x="3209901" y="2354597"/>
            <a:ext cx="1066318" cy="253916"/>
          </a:xfrm>
          <a:prstGeom prst="rect">
            <a:avLst/>
          </a:prstGeom>
          <a:solidFill>
            <a:schemeClr val="bg1"/>
          </a:solidFill>
          <a:ln>
            <a:solidFill>
              <a:schemeClr val="accent1">
                <a:lumMod val="40000"/>
                <a:lumOff val="60000"/>
              </a:schemeClr>
            </a:solidFill>
          </a:ln>
        </p:spPr>
        <p:txBody>
          <a:bodyPr wrap="none">
            <a:spAutoFit/>
          </a:bodyPr>
          <a:lstStyle/>
          <a:p>
            <a:pPr algn="just"/>
            <a:r>
              <a:rPr lang="es-MX" sz="1050" dirty="0">
                <a:solidFill>
                  <a:srgbClr val="284066"/>
                </a:solidFill>
                <a:latin typeface="+mj-lt"/>
              </a:rPr>
              <a:t>NORTHLAKE I&amp;II</a:t>
            </a:r>
          </a:p>
        </p:txBody>
      </p:sp>
      <p:sp>
        <p:nvSpPr>
          <p:cNvPr id="182" name="Rectángulo 181">
            <a:extLst>
              <a:ext uri="{FF2B5EF4-FFF2-40B4-BE49-F238E27FC236}">
                <a16:creationId xmlns:a16="http://schemas.microsoft.com/office/drawing/2014/main" id="{2251D937-9A3E-455E-A1A4-904318332059}"/>
              </a:ext>
            </a:extLst>
          </p:cNvPr>
          <p:cNvSpPr/>
          <p:nvPr/>
        </p:nvSpPr>
        <p:spPr>
          <a:xfrm>
            <a:off x="711605" y="2663779"/>
            <a:ext cx="1265044" cy="253916"/>
          </a:xfrm>
          <a:prstGeom prst="rect">
            <a:avLst/>
          </a:prstGeom>
          <a:solidFill>
            <a:schemeClr val="bg1"/>
          </a:solidFill>
          <a:ln>
            <a:solidFill>
              <a:schemeClr val="accent1">
                <a:lumMod val="40000"/>
                <a:lumOff val="60000"/>
              </a:schemeClr>
            </a:solidFill>
          </a:ln>
        </p:spPr>
        <p:txBody>
          <a:bodyPr wrap="square">
            <a:spAutoFit/>
          </a:bodyPr>
          <a:lstStyle/>
          <a:p>
            <a:pPr algn="just"/>
            <a:r>
              <a:rPr lang="es-MX" sz="1050" dirty="0">
                <a:solidFill>
                  <a:srgbClr val="284066"/>
                </a:solidFill>
                <a:latin typeface="+mj-lt"/>
              </a:rPr>
              <a:t>CONSTITUTION SQ.</a:t>
            </a:r>
          </a:p>
        </p:txBody>
      </p:sp>
      <p:sp>
        <p:nvSpPr>
          <p:cNvPr id="181" name="Rectángulo 180">
            <a:extLst>
              <a:ext uri="{FF2B5EF4-FFF2-40B4-BE49-F238E27FC236}">
                <a16:creationId xmlns:a16="http://schemas.microsoft.com/office/drawing/2014/main" id="{2CA3C9F0-2F92-45F6-9DD7-D359B101939E}"/>
              </a:ext>
            </a:extLst>
          </p:cNvPr>
          <p:cNvSpPr/>
          <p:nvPr/>
        </p:nvSpPr>
        <p:spPr>
          <a:xfrm>
            <a:off x="2710199" y="5522003"/>
            <a:ext cx="825867" cy="253916"/>
          </a:xfrm>
          <a:prstGeom prst="rect">
            <a:avLst/>
          </a:prstGeom>
          <a:solidFill>
            <a:schemeClr val="bg1"/>
          </a:solidFill>
          <a:ln>
            <a:solidFill>
              <a:schemeClr val="accent1">
                <a:lumMod val="40000"/>
                <a:lumOff val="60000"/>
              </a:schemeClr>
            </a:solidFill>
          </a:ln>
        </p:spPr>
        <p:txBody>
          <a:bodyPr wrap="square">
            <a:spAutoFit/>
          </a:bodyPr>
          <a:lstStyle/>
          <a:p>
            <a:pPr algn="just"/>
            <a:r>
              <a:rPr lang="es-MX" sz="1050" dirty="0">
                <a:solidFill>
                  <a:srgbClr val="284066"/>
                </a:solidFill>
                <a:latin typeface="+mj-lt"/>
              </a:rPr>
              <a:t>RIVER OAKS</a:t>
            </a:r>
          </a:p>
        </p:txBody>
      </p:sp>
      <p:sp>
        <p:nvSpPr>
          <p:cNvPr id="180" name="Rectángulo 179">
            <a:extLst>
              <a:ext uri="{FF2B5EF4-FFF2-40B4-BE49-F238E27FC236}">
                <a16:creationId xmlns:a16="http://schemas.microsoft.com/office/drawing/2014/main" id="{78E8930F-9277-4E54-9D2C-3EF4F6783490}"/>
              </a:ext>
            </a:extLst>
          </p:cNvPr>
          <p:cNvSpPr/>
          <p:nvPr/>
        </p:nvSpPr>
        <p:spPr>
          <a:xfrm>
            <a:off x="5575718" y="2358539"/>
            <a:ext cx="962123" cy="253916"/>
          </a:xfrm>
          <a:prstGeom prst="rect">
            <a:avLst/>
          </a:prstGeom>
          <a:solidFill>
            <a:schemeClr val="bg1"/>
          </a:solidFill>
          <a:ln>
            <a:solidFill>
              <a:schemeClr val="accent1">
                <a:lumMod val="40000"/>
                <a:lumOff val="60000"/>
              </a:schemeClr>
            </a:solidFill>
          </a:ln>
        </p:spPr>
        <p:txBody>
          <a:bodyPr wrap="none">
            <a:spAutoFit/>
          </a:bodyPr>
          <a:lstStyle/>
          <a:p>
            <a:pPr algn="just"/>
            <a:r>
              <a:rPr lang="es-MX" sz="1050" dirty="0">
                <a:solidFill>
                  <a:srgbClr val="284066"/>
                </a:solidFill>
                <a:latin typeface="+mj-lt"/>
              </a:rPr>
              <a:t>100 FRANKLIN</a:t>
            </a:r>
          </a:p>
        </p:txBody>
      </p:sp>
      <p:sp>
        <p:nvSpPr>
          <p:cNvPr id="189" name="Rectángulo 188">
            <a:extLst>
              <a:ext uri="{FF2B5EF4-FFF2-40B4-BE49-F238E27FC236}">
                <a16:creationId xmlns:a16="http://schemas.microsoft.com/office/drawing/2014/main" id="{EB4C3237-4751-491C-9A17-E65E9442D762}"/>
              </a:ext>
            </a:extLst>
          </p:cNvPr>
          <p:cNvSpPr/>
          <p:nvPr/>
        </p:nvSpPr>
        <p:spPr>
          <a:xfrm>
            <a:off x="7913210" y="2205457"/>
            <a:ext cx="918841" cy="253916"/>
          </a:xfrm>
          <a:prstGeom prst="rect">
            <a:avLst/>
          </a:prstGeom>
          <a:solidFill>
            <a:schemeClr val="bg1"/>
          </a:solidFill>
          <a:ln>
            <a:solidFill>
              <a:schemeClr val="accent1">
                <a:lumMod val="40000"/>
                <a:lumOff val="60000"/>
              </a:schemeClr>
            </a:solidFill>
          </a:ln>
        </p:spPr>
        <p:txBody>
          <a:bodyPr wrap="none">
            <a:spAutoFit/>
          </a:bodyPr>
          <a:lstStyle/>
          <a:p>
            <a:pPr algn="just"/>
            <a:r>
              <a:rPr lang="es-MX" sz="1050" dirty="0">
                <a:solidFill>
                  <a:srgbClr val="284066"/>
                </a:solidFill>
                <a:latin typeface="+mj-lt"/>
              </a:rPr>
              <a:t>35 MEDFORD</a:t>
            </a:r>
          </a:p>
        </p:txBody>
      </p:sp>
      <p:sp>
        <p:nvSpPr>
          <p:cNvPr id="109" name="Rectángulo 108">
            <a:extLst>
              <a:ext uri="{FF2B5EF4-FFF2-40B4-BE49-F238E27FC236}">
                <a16:creationId xmlns:a16="http://schemas.microsoft.com/office/drawing/2014/main" id="{785E2EE9-8B4D-42B1-8F95-86BB5B82079E}"/>
              </a:ext>
            </a:extLst>
          </p:cNvPr>
          <p:cNvSpPr/>
          <p:nvPr/>
        </p:nvSpPr>
        <p:spPr>
          <a:xfrm>
            <a:off x="7867614" y="3983085"/>
            <a:ext cx="1191352" cy="253916"/>
          </a:xfrm>
          <a:prstGeom prst="rect">
            <a:avLst/>
          </a:prstGeom>
          <a:solidFill>
            <a:schemeClr val="bg1"/>
          </a:solidFill>
          <a:ln>
            <a:solidFill>
              <a:schemeClr val="accent1">
                <a:lumMod val="40000"/>
                <a:lumOff val="60000"/>
              </a:schemeClr>
            </a:solidFill>
          </a:ln>
        </p:spPr>
        <p:txBody>
          <a:bodyPr wrap="none">
            <a:spAutoFit/>
          </a:bodyPr>
          <a:lstStyle/>
          <a:p>
            <a:pPr algn="just"/>
            <a:r>
              <a:rPr lang="es-MX" sz="1050" dirty="0">
                <a:solidFill>
                  <a:srgbClr val="284066"/>
                </a:solidFill>
                <a:latin typeface="+mj-lt"/>
              </a:rPr>
              <a:t>ONE NORTH MAIN</a:t>
            </a:r>
          </a:p>
        </p:txBody>
      </p:sp>
      <p:sp>
        <p:nvSpPr>
          <p:cNvPr id="167" name="Rectángulo 166">
            <a:extLst>
              <a:ext uri="{FF2B5EF4-FFF2-40B4-BE49-F238E27FC236}">
                <a16:creationId xmlns:a16="http://schemas.microsoft.com/office/drawing/2014/main" id="{A91FB701-EA39-73B3-ED79-26801C392609}"/>
              </a:ext>
            </a:extLst>
          </p:cNvPr>
          <p:cNvSpPr/>
          <p:nvPr/>
        </p:nvSpPr>
        <p:spPr>
          <a:xfrm>
            <a:off x="7023861" y="5446363"/>
            <a:ext cx="1053494" cy="253916"/>
          </a:xfrm>
          <a:prstGeom prst="rect">
            <a:avLst/>
          </a:prstGeom>
          <a:solidFill>
            <a:schemeClr val="bg1"/>
          </a:solidFill>
          <a:ln>
            <a:solidFill>
              <a:schemeClr val="accent1">
                <a:lumMod val="40000"/>
                <a:lumOff val="60000"/>
              </a:schemeClr>
            </a:solidFill>
          </a:ln>
        </p:spPr>
        <p:txBody>
          <a:bodyPr wrap="none">
            <a:spAutoFit/>
          </a:bodyPr>
          <a:lstStyle/>
          <a:p>
            <a:pPr algn="just"/>
            <a:r>
              <a:rPr lang="es-MX" sz="1050" dirty="0">
                <a:solidFill>
                  <a:srgbClr val="284066"/>
                </a:solidFill>
                <a:latin typeface="+mj-lt"/>
              </a:rPr>
              <a:t>THE COMMONS</a:t>
            </a:r>
          </a:p>
        </p:txBody>
      </p:sp>
      <p:cxnSp>
        <p:nvCxnSpPr>
          <p:cNvPr id="190" name="Elbow Connector 21">
            <a:extLst>
              <a:ext uri="{FF2B5EF4-FFF2-40B4-BE49-F238E27FC236}">
                <a16:creationId xmlns:a16="http://schemas.microsoft.com/office/drawing/2014/main" id="{3196F1DD-A801-5FCC-2CA6-41915AA1933D}"/>
              </a:ext>
            </a:extLst>
          </p:cNvPr>
          <p:cNvCxnSpPr>
            <a:cxnSpLocks/>
            <a:stCxn id="100" idx="1"/>
            <a:endCxn id="192" idx="6"/>
          </p:cNvCxnSpPr>
          <p:nvPr/>
        </p:nvCxnSpPr>
        <p:spPr>
          <a:xfrm rot="10800000" flipV="1">
            <a:off x="5914218" y="5025680"/>
            <a:ext cx="335357" cy="162903"/>
          </a:xfrm>
          <a:prstGeom prst="bentConnector3">
            <a:avLst>
              <a:gd name="adj1" fmla="val 50000"/>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92" name="Elipse 91">
            <a:extLst>
              <a:ext uri="{FF2B5EF4-FFF2-40B4-BE49-F238E27FC236}">
                <a16:creationId xmlns:a16="http://schemas.microsoft.com/office/drawing/2014/main" id="{85BC21BA-7C80-9184-783A-AE3BA876FB3E}"/>
              </a:ext>
            </a:extLst>
          </p:cNvPr>
          <p:cNvSpPr/>
          <p:nvPr/>
        </p:nvSpPr>
        <p:spPr>
          <a:xfrm>
            <a:off x="5868498" y="516572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schemeClr val="bg2">
                  <a:lumMod val="25000"/>
                </a:schemeClr>
              </a:solidFill>
              <a:effectLst/>
              <a:uLnTx/>
              <a:uFillTx/>
              <a:latin typeface="Calibri Light" panose="020F0302020204030204" pitchFamily="34" charset="0"/>
              <a:cs typeface="Calibri Light" panose="020F0302020204030204" pitchFamily="34" charset="0"/>
            </a:endParaRPr>
          </a:p>
        </p:txBody>
      </p:sp>
      <p:graphicFrame>
        <p:nvGraphicFramePr>
          <p:cNvPr id="6" name="Tabla 5">
            <a:extLst>
              <a:ext uri="{FF2B5EF4-FFF2-40B4-BE49-F238E27FC236}">
                <a16:creationId xmlns:a16="http://schemas.microsoft.com/office/drawing/2014/main" id="{88A1F5E2-2D73-B9CF-C987-37B6A6C69FB3}"/>
              </a:ext>
            </a:extLst>
          </p:cNvPr>
          <p:cNvGraphicFramePr>
            <a:graphicFrameLocks noGrp="1"/>
          </p:cNvGraphicFramePr>
          <p:nvPr>
            <p:extLst>
              <p:ext uri="{D42A27DB-BD31-4B8C-83A1-F6EECF244321}">
                <p14:modId xmlns:p14="http://schemas.microsoft.com/office/powerpoint/2010/main" val="3223599709"/>
              </p:ext>
            </p:extLst>
          </p:nvPr>
        </p:nvGraphicFramePr>
        <p:xfrm>
          <a:off x="97451" y="5816549"/>
          <a:ext cx="8961518" cy="959923"/>
        </p:xfrm>
        <a:graphic>
          <a:graphicData uri="http://schemas.openxmlformats.org/drawingml/2006/table">
            <a:tbl>
              <a:tblPr/>
              <a:tblGrid>
                <a:gridCol w="1628829">
                  <a:extLst>
                    <a:ext uri="{9D8B030D-6E8A-4147-A177-3AD203B41FA5}">
                      <a16:colId xmlns:a16="http://schemas.microsoft.com/office/drawing/2014/main" val="523322294"/>
                    </a:ext>
                  </a:extLst>
                </a:gridCol>
                <a:gridCol w="736175">
                  <a:extLst>
                    <a:ext uri="{9D8B030D-6E8A-4147-A177-3AD203B41FA5}">
                      <a16:colId xmlns:a16="http://schemas.microsoft.com/office/drawing/2014/main" val="2763527823"/>
                    </a:ext>
                  </a:extLst>
                </a:gridCol>
                <a:gridCol w="736175">
                  <a:extLst>
                    <a:ext uri="{9D8B030D-6E8A-4147-A177-3AD203B41FA5}">
                      <a16:colId xmlns:a16="http://schemas.microsoft.com/office/drawing/2014/main" val="36842516"/>
                    </a:ext>
                  </a:extLst>
                </a:gridCol>
                <a:gridCol w="736175">
                  <a:extLst>
                    <a:ext uri="{9D8B030D-6E8A-4147-A177-3AD203B41FA5}">
                      <a16:colId xmlns:a16="http://schemas.microsoft.com/office/drawing/2014/main" val="1001115771"/>
                    </a:ext>
                  </a:extLst>
                </a:gridCol>
                <a:gridCol w="736175">
                  <a:extLst>
                    <a:ext uri="{9D8B030D-6E8A-4147-A177-3AD203B41FA5}">
                      <a16:colId xmlns:a16="http://schemas.microsoft.com/office/drawing/2014/main" val="1301790227"/>
                    </a:ext>
                  </a:extLst>
                </a:gridCol>
                <a:gridCol w="736175">
                  <a:extLst>
                    <a:ext uri="{9D8B030D-6E8A-4147-A177-3AD203B41FA5}">
                      <a16:colId xmlns:a16="http://schemas.microsoft.com/office/drawing/2014/main" val="3436167848"/>
                    </a:ext>
                  </a:extLst>
                </a:gridCol>
                <a:gridCol w="736175">
                  <a:extLst>
                    <a:ext uri="{9D8B030D-6E8A-4147-A177-3AD203B41FA5}">
                      <a16:colId xmlns:a16="http://schemas.microsoft.com/office/drawing/2014/main" val="986118081"/>
                    </a:ext>
                  </a:extLst>
                </a:gridCol>
                <a:gridCol w="736175">
                  <a:extLst>
                    <a:ext uri="{9D8B030D-6E8A-4147-A177-3AD203B41FA5}">
                      <a16:colId xmlns:a16="http://schemas.microsoft.com/office/drawing/2014/main" val="205934195"/>
                    </a:ext>
                  </a:extLst>
                </a:gridCol>
                <a:gridCol w="736175">
                  <a:extLst>
                    <a:ext uri="{9D8B030D-6E8A-4147-A177-3AD203B41FA5}">
                      <a16:colId xmlns:a16="http://schemas.microsoft.com/office/drawing/2014/main" val="1009099889"/>
                    </a:ext>
                  </a:extLst>
                </a:gridCol>
                <a:gridCol w="736175">
                  <a:extLst>
                    <a:ext uri="{9D8B030D-6E8A-4147-A177-3AD203B41FA5}">
                      <a16:colId xmlns:a16="http://schemas.microsoft.com/office/drawing/2014/main" val="1726917176"/>
                    </a:ext>
                  </a:extLst>
                </a:gridCol>
                <a:gridCol w="707114">
                  <a:extLst>
                    <a:ext uri="{9D8B030D-6E8A-4147-A177-3AD203B41FA5}">
                      <a16:colId xmlns:a16="http://schemas.microsoft.com/office/drawing/2014/main" val="461469973"/>
                    </a:ext>
                  </a:extLst>
                </a:gridCol>
              </a:tblGrid>
              <a:tr h="458967">
                <a:tc>
                  <a:txBody>
                    <a:bodyPr/>
                    <a:lstStyle/>
                    <a:p>
                      <a:pPr algn="l" rtl="0" fontAlgn="ctr"/>
                      <a:r>
                        <a:rPr lang="es-CL" sz="900" b="0" i="0" u="none" strike="noStrike" dirty="0">
                          <a:solidFill>
                            <a:srgbClr val="FFFFFF"/>
                          </a:solidFill>
                          <a:effectLst/>
                          <a:latin typeface="Calibri Light" panose="020F0302020204030204" pitchFamily="34" charset="0"/>
                        </a:rPr>
                        <a:t>Capital Invertido Fondo Core (MUSD)</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dirty="0" err="1">
                          <a:solidFill>
                            <a:srgbClr val="FFFFFF"/>
                          </a:solidFill>
                          <a:effectLst/>
                          <a:latin typeface="Calibri Light" panose="020F0302020204030204" pitchFamily="34" charset="0"/>
                        </a:rPr>
                        <a:t>Constitution</a:t>
                      </a:r>
                      <a:r>
                        <a:rPr lang="es-CL" sz="900" b="0" i="0" u="none" strike="noStrike" dirty="0">
                          <a:solidFill>
                            <a:srgbClr val="FFFFFF"/>
                          </a:solidFill>
                          <a:effectLst/>
                          <a:latin typeface="Calibri Light" panose="020F0302020204030204" pitchFamily="34" charset="0"/>
                        </a:rPr>
                        <a:t> Square</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dirty="0">
                          <a:solidFill>
                            <a:srgbClr val="FFFFFF"/>
                          </a:solidFill>
                          <a:effectLst/>
                          <a:latin typeface="Calibri Light" panose="020F0302020204030204" pitchFamily="34" charset="0"/>
                        </a:rPr>
                        <a:t>100 Franklin</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a:solidFill>
                            <a:srgbClr val="FFFFFF"/>
                          </a:solidFill>
                          <a:effectLst/>
                          <a:latin typeface="Calibri Light" panose="020F0302020204030204" pitchFamily="34" charset="0"/>
                        </a:rPr>
                        <a:t>River Oaks</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dirty="0">
                          <a:solidFill>
                            <a:srgbClr val="FFFFFF"/>
                          </a:solidFill>
                          <a:effectLst/>
                          <a:latin typeface="Calibri Light" panose="020F0302020204030204" pitchFamily="34" charset="0"/>
                        </a:rPr>
                        <a:t>35 Medford</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a:solidFill>
                            <a:srgbClr val="FFFFFF"/>
                          </a:solidFill>
                          <a:effectLst/>
                          <a:latin typeface="Calibri Light" panose="020F0302020204030204" pitchFamily="34" charset="0"/>
                        </a:rPr>
                        <a:t>Deluxe Burbank</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a:solidFill>
                            <a:srgbClr val="FFFFFF"/>
                          </a:solidFill>
                          <a:effectLst/>
                          <a:latin typeface="Calibri Light" panose="020F0302020204030204" pitchFamily="34" charset="0"/>
                        </a:rPr>
                        <a:t>Northlake I&amp;II</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dirty="0">
                          <a:solidFill>
                            <a:srgbClr val="FFFFFF"/>
                          </a:solidFill>
                          <a:effectLst/>
                          <a:latin typeface="Calibri Light" panose="020F0302020204030204" pitchFamily="34" charset="0"/>
                        </a:rPr>
                        <a:t>One North </a:t>
                      </a:r>
                      <a:r>
                        <a:rPr lang="es-CL" sz="900" b="0" i="0" u="none" strike="noStrike" dirty="0" err="1">
                          <a:solidFill>
                            <a:srgbClr val="FFFFFF"/>
                          </a:solidFill>
                          <a:effectLst/>
                          <a:latin typeface="Calibri Light" panose="020F0302020204030204" pitchFamily="34" charset="0"/>
                        </a:rPr>
                        <a:t>Main</a:t>
                      </a:r>
                      <a:endParaRPr lang="es-CL" sz="900" b="0" i="0" u="none" strike="noStrike" dirty="0">
                        <a:solidFill>
                          <a:srgbClr val="FFFFFF"/>
                        </a:solidFill>
                        <a:effectLst/>
                        <a:latin typeface="Calibri Light" panose="020F03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dirty="0">
                          <a:solidFill>
                            <a:srgbClr val="FFFFFF"/>
                          </a:solidFill>
                          <a:effectLst/>
                          <a:latin typeface="Calibri Light" panose="020F0302020204030204" pitchFamily="34" charset="0"/>
                        </a:rPr>
                        <a:t>The </a:t>
                      </a:r>
                      <a:r>
                        <a:rPr lang="es-CL" sz="900" b="0" i="0" u="none" strike="noStrike" dirty="0" err="1">
                          <a:solidFill>
                            <a:srgbClr val="FFFFFF"/>
                          </a:solidFill>
                          <a:effectLst/>
                          <a:latin typeface="Calibri Light" panose="020F0302020204030204" pitchFamily="34" charset="0"/>
                        </a:rPr>
                        <a:t>Commons</a:t>
                      </a:r>
                      <a:endParaRPr lang="es-CL" sz="900" b="0" i="0" u="none" strike="noStrike" dirty="0">
                        <a:solidFill>
                          <a:srgbClr val="FFFFFF"/>
                        </a:solidFill>
                        <a:effectLst/>
                        <a:latin typeface="Calibri Light" panose="020F03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0" i="0" u="none" strike="noStrike" dirty="0">
                          <a:solidFill>
                            <a:srgbClr val="FFFFFF"/>
                          </a:solidFill>
                          <a:effectLst/>
                          <a:latin typeface="Calibri Light" panose="020F0302020204030204" pitchFamily="34" charset="0"/>
                        </a:rPr>
                        <a:t>Remanente Capital 110 Atrium (en filial)</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tc>
                  <a:txBody>
                    <a:bodyPr/>
                    <a:lstStyle/>
                    <a:p>
                      <a:pPr algn="ctr" rtl="0" fontAlgn="ctr"/>
                      <a:r>
                        <a:rPr lang="es-CL" sz="900" b="1" i="0" u="none" strike="noStrike" dirty="0">
                          <a:solidFill>
                            <a:srgbClr val="FFFFFF"/>
                          </a:solidFill>
                          <a:effectLst/>
                          <a:latin typeface="Calibri Light" panose="020F0302020204030204" pitchFamily="34" charset="0"/>
                        </a:rPr>
                        <a:t>Total</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5E97"/>
                    </a:solidFill>
                  </a:tcPr>
                </a:tc>
                <a:extLst>
                  <a:ext uri="{0D108BD9-81ED-4DB2-BD59-A6C34878D82A}">
                    <a16:rowId xmlns:a16="http://schemas.microsoft.com/office/drawing/2014/main" val="4114715985"/>
                  </a:ext>
                </a:extLst>
              </a:tr>
              <a:tr h="250346">
                <a:tc>
                  <a:txBody>
                    <a:bodyPr/>
                    <a:lstStyle/>
                    <a:p>
                      <a:pPr algn="l" rtl="0" fontAlgn="ctr"/>
                      <a:r>
                        <a:rPr lang="es-CL" sz="900" b="0" i="0" u="none" strike="noStrike" dirty="0">
                          <a:solidFill>
                            <a:srgbClr val="000000"/>
                          </a:solidFill>
                          <a:effectLst/>
                          <a:latin typeface="Calibri Light" panose="020F0302020204030204" pitchFamily="34" charset="0"/>
                        </a:rPr>
                        <a:t>Participación Indirecta Fondo</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8.795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22.975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17.590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14.851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17.447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9.708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8.610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3.787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250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1" i="0" u="none" strike="noStrike">
                          <a:solidFill>
                            <a:srgbClr val="000000"/>
                          </a:solidFill>
                          <a:effectLst/>
                          <a:latin typeface="Calibri Light" panose="020F0302020204030204" pitchFamily="34" charset="0"/>
                        </a:rPr>
                        <a:t>104.011 </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2466568"/>
                  </a:ext>
                </a:extLst>
              </a:tr>
              <a:tr h="160937">
                <a:tc>
                  <a:txBody>
                    <a:bodyPr/>
                    <a:lstStyle/>
                    <a:p>
                      <a:pPr algn="l" rtl="0" fontAlgn="ctr"/>
                      <a:r>
                        <a:rPr lang="es-CL" sz="900" b="0" i="0" u="none" strike="noStrike" dirty="0">
                          <a:solidFill>
                            <a:srgbClr val="000000"/>
                          </a:solidFill>
                          <a:effectLst/>
                          <a:latin typeface="Calibri Light" panose="020F0302020204030204" pitchFamily="34" charset="0"/>
                        </a:rPr>
                        <a:t>Participación por Propiedad</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8,5%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a:solidFill>
                            <a:srgbClr val="000000"/>
                          </a:solidFill>
                          <a:effectLst/>
                          <a:latin typeface="Calibri Light" panose="020F0302020204030204" pitchFamily="34" charset="0"/>
                        </a:rPr>
                        <a:t>22,1%</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16,9%</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14,3%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16,8%</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9,3%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8,3%</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3,6%</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0" i="0" u="none" strike="noStrike" dirty="0">
                          <a:solidFill>
                            <a:srgbClr val="000000"/>
                          </a:solidFill>
                          <a:effectLst/>
                          <a:latin typeface="Calibri Light" panose="020F0302020204030204" pitchFamily="34" charset="0"/>
                        </a:rPr>
                        <a:t>0,2%</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s-CL" sz="900" b="1" i="0" u="none" strike="noStrike" dirty="0">
                          <a:solidFill>
                            <a:srgbClr val="000000"/>
                          </a:solidFill>
                          <a:effectLst/>
                          <a:latin typeface="Calibri Light" panose="020F0302020204030204" pitchFamily="34" charset="0"/>
                        </a:rPr>
                        <a:t>100,00%</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6369176"/>
                  </a:ext>
                </a:extLst>
              </a:tr>
            </a:tbl>
          </a:graphicData>
        </a:graphic>
      </p:graphicFrame>
    </p:spTree>
    <p:extLst>
      <p:ext uri="{BB962C8B-B14F-4D97-AF65-F5344CB8AC3E}">
        <p14:creationId xmlns:p14="http://schemas.microsoft.com/office/powerpoint/2010/main" val="2705482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6BDE67ED-E10F-458F-91E6-39753274B051}"/>
              </a:ext>
            </a:extLst>
          </p:cNvPr>
          <p:cNvSpPr txBox="1">
            <a:spLocks/>
          </p:cNvSpPr>
          <p:nvPr/>
        </p:nvSpPr>
        <p:spPr>
          <a:xfrm>
            <a:off x="189233" y="390186"/>
            <a:ext cx="7886700" cy="6791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L" sz="2800" dirty="0">
                <a:solidFill>
                  <a:srgbClr val="284066"/>
                </a:solidFill>
              </a:rPr>
              <a:t>CARTERA DE ACTIVOS</a:t>
            </a:r>
          </a:p>
        </p:txBody>
      </p:sp>
      <p:sp>
        <p:nvSpPr>
          <p:cNvPr id="8" name="Rectángulo 13">
            <a:extLst>
              <a:ext uri="{FF2B5EF4-FFF2-40B4-BE49-F238E27FC236}">
                <a16:creationId xmlns:a16="http://schemas.microsoft.com/office/drawing/2014/main" id="{E650EDD5-E93C-4933-B79D-2C79B15280DC}"/>
              </a:ext>
            </a:extLst>
          </p:cNvPr>
          <p:cNvSpPr/>
          <p:nvPr/>
        </p:nvSpPr>
        <p:spPr>
          <a:xfrm>
            <a:off x="0" y="401158"/>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F97157DE-5E3A-4C85-9809-21B50688EDE2}"/>
              </a:ext>
            </a:extLst>
          </p:cNvPr>
          <p:cNvSpPr txBox="1"/>
          <p:nvPr/>
        </p:nvSpPr>
        <p:spPr>
          <a:xfrm>
            <a:off x="3339965" y="3777656"/>
            <a:ext cx="5804035" cy="507831"/>
          </a:xfrm>
          <a:prstGeom prst="rect">
            <a:avLst/>
          </a:prstGeom>
          <a:noFill/>
        </p:spPr>
        <p:txBody>
          <a:bodyPr wrap="square" rtlCol="0">
            <a:spAutoFit/>
          </a:bodyPr>
          <a:lstStyle/>
          <a:p>
            <a:r>
              <a:rPr lang="es-ES" sz="900" i="1" dirty="0"/>
              <a:t>*Tiempo ponderado remanente de los contratos de arriendo del portfolio.</a:t>
            </a:r>
          </a:p>
          <a:p>
            <a:r>
              <a:rPr lang="es-MX" sz="900" i="1" dirty="0"/>
              <a:t>**Ocupación promedio se calcula considerando la ocupación de cada uno de los activos, ponderados por la participación del Fondo en cada uno de ellos</a:t>
            </a:r>
            <a:r>
              <a:rPr lang="es-MX" sz="900" dirty="0"/>
              <a:t>. </a:t>
            </a:r>
          </a:p>
        </p:txBody>
      </p:sp>
      <p:graphicFrame>
        <p:nvGraphicFramePr>
          <p:cNvPr id="5" name="Tabla 4">
            <a:extLst>
              <a:ext uri="{FF2B5EF4-FFF2-40B4-BE49-F238E27FC236}">
                <a16:creationId xmlns:a16="http://schemas.microsoft.com/office/drawing/2014/main" id="{A4A28F91-9468-0A7D-8158-973B013917D2}"/>
              </a:ext>
            </a:extLst>
          </p:cNvPr>
          <p:cNvGraphicFramePr>
            <a:graphicFrameLocks noGrp="1"/>
          </p:cNvGraphicFramePr>
          <p:nvPr>
            <p:extLst>
              <p:ext uri="{D42A27DB-BD31-4B8C-83A1-F6EECF244321}">
                <p14:modId xmlns:p14="http://schemas.microsoft.com/office/powerpoint/2010/main" val="1188020375"/>
              </p:ext>
            </p:extLst>
          </p:nvPr>
        </p:nvGraphicFramePr>
        <p:xfrm>
          <a:off x="3339965" y="1585676"/>
          <a:ext cx="5604959" cy="2047133"/>
        </p:xfrm>
        <a:graphic>
          <a:graphicData uri="http://schemas.openxmlformats.org/drawingml/2006/table">
            <a:tbl>
              <a:tblPr/>
              <a:tblGrid>
                <a:gridCol w="1118900">
                  <a:extLst>
                    <a:ext uri="{9D8B030D-6E8A-4147-A177-3AD203B41FA5}">
                      <a16:colId xmlns:a16="http://schemas.microsoft.com/office/drawing/2014/main" val="4195067805"/>
                    </a:ext>
                  </a:extLst>
                </a:gridCol>
                <a:gridCol w="805190">
                  <a:extLst>
                    <a:ext uri="{9D8B030D-6E8A-4147-A177-3AD203B41FA5}">
                      <a16:colId xmlns:a16="http://schemas.microsoft.com/office/drawing/2014/main" val="1428182991"/>
                    </a:ext>
                  </a:extLst>
                </a:gridCol>
                <a:gridCol w="742448">
                  <a:extLst>
                    <a:ext uri="{9D8B030D-6E8A-4147-A177-3AD203B41FA5}">
                      <a16:colId xmlns:a16="http://schemas.microsoft.com/office/drawing/2014/main" val="3097519643"/>
                    </a:ext>
                  </a:extLst>
                </a:gridCol>
                <a:gridCol w="904436">
                  <a:extLst>
                    <a:ext uri="{9D8B030D-6E8A-4147-A177-3AD203B41FA5}">
                      <a16:colId xmlns:a16="http://schemas.microsoft.com/office/drawing/2014/main" val="3509103769"/>
                    </a:ext>
                  </a:extLst>
                </a:gridCol>
                <a:gridCol w="538632">
                  <a:extLst>
                    <a:ext uri="{9D8B030D-6E8A-4147-A177-3AD203B41FA5}">
                      <a16:colId xmlns:a16="http://schemas.microsoft.com/office/drawing/2014/main" val="1275599006"/>
                    </a:ext>
                  </a:extLst>
                </a:gridCol>
                <a:gridCol w="721534">
                  <a:extLst>
                    <a:ext uri="{9D8B030D-6E8A-4147-A177-3AD203B41FA5}">
                      <a16:colId xmlns:a16="http://schemas.microsoft.com/office/drawing/2014/main" val="4808000"/>
                    </a:ext>
                  </a:extLst>
                </a:gridCol>
                <a:gridCol w="773819">
                  <a:extLst>
                    <a:ext uri="{9D8B030D-6E8A-4147-A177-3AD203B41FA5}">
                      <a16:colId xmlns:a16="http://schemas.microsoft.com/office/drawing/2014/main" val="538756856"/>
                    </a:ext>
                  </a:extLst>
                </a:gridCol>
              </a:tblGrid>
              <a:tr h="372206">
                <a:tc>
                  <a:txBody>
                    <a:bodyPr/>
                    <a:lstStyle/>
                    <a:p>
                      <a:pPr algn="ctr" rtl="0" fontAlgn="ctr"/>
                      <a:r>
                        <a:rPr lang="es-CL" sz="1000" b="1" i="0" u="none" strike="noStrike" dirty="0">
                          <a:solidFill>
                            <a:srgbClr val="FFFFFF"/>
                          </a:solidFill>
                          <a:effectLst/>
                          <a:latin typeface="Calibri Light" panose="020F0302020204030204" pitchFamily="34" charset="0"/>
                        </a:rPr>
                        <a:t>Propiedad</a:t>
                      </a:r>
                    </a:p>
                  </a:txBody>
                  <a:tcPr marL="0" marR="0" marT="0" marB="0" anchor="ctr">
                    <a:lnL>
                      <a:noFill/>
                    </a:lnL>
                    <a:lnR>
                      <a:noFill/>
                    </a:lnR>
                    <a:lnT>
                      <a:noFill/>
                    </a:lnT>
                    <a:lnB>
                      <a:noFill/>
                    </a:lnB>
                    <a:solidFill>
                      <a:srgbClr val="3B5E97"/>
                    </a:solidFill>
                  </a:tcPr>
                </a:tc>
                <a:tc>
                  <a:txBody>
                    <a:bodyPr/>
                    <a:lstStyle/>
                    <a:p>
                      <a:pPr algn="ctr" rtl="0" fontAlgn="ctr"/>
                      <a:r>
                        <a:rPr lang="es-CL" sz="1000" b="1" i="0" u="none" strike="noStrike">
                          <a:solidFill>
                            <a:srgbClr val="FFFFFF"/>
                          </a:solidFill>
                          <a:effectLst/>
                          <a:latin typeface="Calibri Light" panose="020F0302020204030204" pitchFamily="34" charset="0"/>
                        </a:rPr>
                        <a:t>Fecha de Compra</a:t>
                      </a:r>
                    </a:p>
                  </a:txBody>
                  <a:tcPr marL="0" marR="0" marT="0" marB="0" anchor="ctr">
                    <a:lnL>
                      <a:noFill/>
                    </a:lnL>
                    <a:lnR>
                      <a:noFill/>
                    </a:lnR>
                    <a:lnT>
                      <a:noFill/>
                    </a:lnT>
                    <a:lnB>
                      <a:noFill/>
                    </a:lnB>
                    <a:solidFill>
                      <a:srgbClr val="3B5E97"/>
                    </a:solidFill>
                  </a:tcPr>
                </a:tc>
                <a:tc>
                  <a:txBody>
                    <a:bodyPr/>
                    <a:lstStyle/>
                    <a:p>
                      <a:pPr algn="ctr" rtl="0" fontAlgn="ctr"/>
                      <a:r>
                        <a:rPr lang="es-CL" sz="1000" b="1" i="0" u="none" strike="noStrike">
                          <a:solidFill>
                            <a:srgbClr val="FFFFFF"/>
                          </a:solidFill>
                          <a:effectLst/>
                          <a:latin typeface="Calibri Light" panose="020F0302020204030204" pitchFamily="34" charset="0"/>
                        </a:rPr>
                        <a:t>Tipo de Activo</a:t>
                      </a:r>
                    </a:p>
                  </a:txBody>
                  <a:tcPr marL="0" marR="0" marT="0" marB="0" anchor="ctr">
                    <a:lnL>
                      <a:noFill/>
                    </a:lnL>
                    <a:lnR>
                      <a:noFill/>
                    </a:lnR>
                    <a:lnT>
                      <a:noFill/>
                    </a:lnT>
                    <a:lnB>
                      <a:noFill/>
                    </a:lnB>
                    <a:solidFill>
                      <a:srgbClr val="3B5E97"/>
                    </a:solidFill>
                  </a:tcPr>
                </a:tc>
                <a:tc>
                  <a:txBody>
                    <a:bodyPr/>
                    <a:lstStyle/>
                    <a:p>
                      <a:pPr algn="ctr" rtl="0" fontAlgn="ctr"/>
                      <a:r>
                        <a:rPr lang="es-CL" sz="1000" b="1" i="0" u="none" strike="noStrike">
                          <a:solidFill>
                            <a:srgbClr val="FFFFFF"/>
                          </a:solidFill>
                          <a:effectLst/>
                          <a:latin typeface="Calibri Light" panose="020F0302020204030204" pitchFamily="34" charset="0"/>
                        </a:rPr>
                        <a:t>Superficie</a:t>
                      </a:r>
                    </a:p>
                  </a:txBody>
                  <a:tcPr marL="0" marR="0" marT="0" marB="0" anchor="ctr">
                    <a:lnL>
                      <a:noFill/>
                    </a:lnL>
                    <a:lnR>
                      <a:noFill/>
                    </a:lnR>
                    <a:lnT>
                      <a:noFill/>
                    </a:lnT>
                    <a:lnB>
                      <a:noFill/>
                    </a:lnB>
                    <a:solidFill>
                      <a:srgbClr val="3B5E97"/>
                    </a:solidFill>
                  </a:tcPr>
                </a:tc>
                <a:tc>
                  <a:txBody>
                    <a:bodyPr/>
                    <a:lstStyle/>
                    <a:p>
                      <a:pPr algn="ctr" rtl="0" fontAlgn="ctr"/>
                      <a:r>
                        <a:rPr lang="es-CL" sz="1000" b="1" i="0" u="none" strike="noStrike">
                          <a:solidFill>
                            <a:srgbClr val="FFFFFF"/>
                          </a:solidFill>
                          <a:effectLst/>
                          <a:latin typeface="Calibri Light" panose="020F0302020204030204" pitchFamily="34" charset="0"/>
                        </a:rPr>
                        <a:t>Ocupación Compra</a:t>
                      </a:r>
                    </a:p>
                  </a:txBody>
                  <a:tcPr marL="0" marR="0" marT="0" marB="0" anchor="ctr">
                    <a:lnL>
                      <a:noFill/>
                    </a:lnL>
                    <a:lnR>
                      <a:noFill/>
                    </a:lnR>
                    <a:lnT>
                      <a:noFill/>
                    </a:lnT>
                    <a:lnB>
                      <a:noFill/>
                    </a:lnB>
                    <a:solidFill>
                      <a:srgbClr val="3B5E97"/>
                    </a:solidFill>
                  </a:tcPr>
                </a:tc>
                <a:tc>
                  <a:txBody>
                    <a:bodyPr/>
                    <a:lstStyle/>
                    <a:p>
                      <a:pPr algn="ctr" rtl="0" fontAlgn="ctr"/>
                      <a:r>
                        <a:rPr lang="es-CL" sz="1000" b="1" i="0" u="none" strike="noStrike">
                          <a:solidFill>
                            <a:srgbClr val="FFFFFF"/>
                          </a:solidFill>
                          <a:effectLst/>
                          <a:latin typeface="Calibri Light" panose="020F0302020204030204" pitchFamily="34" charset="0"/>
                        </a:rPr>
                        <a:t>Ocupación Actual</a:t>
                      </a:r>
                    </a:p>
                  </a:txBody>
                  <a:tcPr marL="0" marR="0" marT="0" marB="0" anchor="ctr">
                    <a:lnL>
                      <a:noFill/>
                    </a:lnL>
                    <a:lnR>
                      <a:noFill/>
                    </a:lnR>
                    <a:lnT>
                      <a:noFill/>
                    </a:lnT>
                    <a:lnB>
                      <a:noFill/>
                    </a:lnB>
                    <a:solidFill>
                      <a:srgbClr val="3B5E97"/>
                    </a:solidFill>
                  </a:tcPr>
                </a:tc>
                <a:tc>
                  <a:txBody>
                    <a:bodyPr/>
                    <a:lstStyle/>
                    <a:p>
                      <a:pPr algn="ctr" rtl="0" fontAlgn="ctr"/>
                      <a:r>
                        <a:rPr lang="es-CL" sz="1000" b="1" i="0" u="none" strike="noStrike" dirty="0">
                          <a:solidFill>
                            <a:srgbClr val="FFFFFF"/>
                          </a:solidFill>
                          <a:effectLst/>
                          <a:latin typeface="Calibri Light" panose="020F0302020204030204" pitchFamily="34" charset="0"/>
                        </a:rPr>
                        <a:t>TPRC*</a:t>
                      </a:r>
                    </a:p>
                  </a:txBody>
                  <a:tcPr marL="0" marR="0" marT="0" marB="0" anchor="ctr">
                    <a:lnL>
                      <a:noFill/>
                    </a:lnL>
                    <a:lnR>
                      <a:noFill/>
                    </a:lnR>
                    <a:lnT>
                      <a:noFill/>
                    </a:lnT>
                    <a:lnB>
                      <a:noFill/>
                    </a:lnB>
                    <a:solidFill>
                      <a:srgbClr val="3B5E97"/>
                    </a:solidFill>
                  </a:tcPr>
                </a:tc>
                <a:extLst>
                  <a:ext uri="{0D108BD9-81ED-4DB2-BD59-A6C34878D82A}">
                    <a16:rowId xmlns:a16="http://schemas.microsoft.com/office/drawing/2014/main" val="3535832620"/>
                  </a:ext>
                </a:extLst>
              </a:tr>
              <a:tr h="186103">
                <a:tc>
                  <a:txBody>
                    <a:bodyPr/>
                    <a:lstStyle/>
                    <a:p>
                      <a:pPr algn="l" rtl="0" fontAlgn="ctr"/>
                      <a:r>
                        <a:rPr lang="es-CL" sz="1000" b="0" i="0" u="none" strike="noStrike" dirty="0" err="1">
                          <a:solidFill>
                            <a:srgbClr val="000000"/>
                          </a:solidFill>
                          <a:effectLst/>
                          <a:latin typeface="Calibri Light" panose="020F0302020204030204" pitchFamily="34" charset="0"/>
                        </a:rPr>
                        <a:t>Constitution</a:t>
                      </a:r>
                      <a:r>
                        <a:rPr lang="es-CL" sz="1000" b="0" i="0" u="none" strike="noStrike" dirty="0">
                          <a:solidFill>
                            <a:srgbClr val="000000"/>
                          </a:solidFill>
                          <a:effectLst/>
                          <a:latin typeface="Calibri Light" panose="020F0302020204030204" pitchFamily="34" charset="0"/>
                        </a:rPr>
                        <a:t> Square</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sept-18</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Oficinas</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dirty="0">
                          <a:solidFill>
                            <a:srgbClr val="000000"/>
                          </a:solidFill>
                          <a:effectLst/>
                          <a:latin typeface="Calibri Light" panose="020F0302020204030204" pitchFamily="34" charset="0"/>
                        </a:rPr>
                        <a:t>              35.495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28%</a:t>
                      </a:r>
                    </a:p>
                  </a:txBody>
                  <a:tcPr marL="0" marR="0" marT="0" marB="0" anchor="ctr">
                    <a:lnL>
                      <a:noFill/>
                    </a:lnL>
                    <a:lnR>
                      <a:noFill/>
                    </a:lnR>
                    <a:lnT>
                      <a:noFill/>
                    </a:lnT>
                    <a:lnB>
                      <a:noFill/>
                    </a:lnB>
                    <a:solidFill>
                      <a:srgbClr val="FFFFFF"/>
                    </a:solidFill>
                  </a:tcPr>
                </a:tc>
                <a:tc>
                  <a:txBody>
                    <a:bodyPr/>
                    <a:lstStyle/>
                    <a:p>
                      <a:pPr algn="ctr" rtl="0" fontAlgn="ctr"/>
                      <a:r>
                        <a:rPr lang="es-MX" sz="1000" b="0" i="0" u="none" strike="noStrike" dirty="0">
                          <a:solidFill>
                            <a:srgbClr val="000000"/>
                          </a:solidFill>
                          <a:effectLst/>
                          <a:latin typeface="Calibri Light" panose="020F0302020204030204" pitchFamily="34" charset="0"/>
                        </a:rPr>
                        <a:t>2</a:t>
                      </a:r>
                      <a:r>
                        <a:rPr lang="es-CL" sz="1000" b="0" i="0" u="none" strike="noStrike" dirty="0">
                          <a:solidFill>
                            <a:srgbClr val="000000"/>
                          </a:solidFill>
                          <a:effectLst/>
                          <a:latin typeface="Calibri Light" panose="020F0302020204030204" pitchFamily="34" charset="0"/>
                        </a:rPr>
                        <a:t>,37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13305599"/>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100 Franklin</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oct-19</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Oficinas</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a:solidFill>
                            <a:srgbClr val="000000"/>
                          </a:solidFill>
                          <a:effectLst/>
                          <a:latin typeface="Calibri Light" panose="020F0302020204030204" pitchFamily="34" charset="0"/>
                        </a:rPr>
                        <a:t>            116.910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95%</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90%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3,16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710099242"/>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River Oaks</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dic-19</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Oficinas</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a:solidFill>
                            <a:srgbClr val="000000"/>
                          </a:solidFill>
                          <a:effectLst/>
                          <a:latin typeface="Calibri Light" panose="020F0302020204030204" pitchFamily="34" charset="0"/>
                        </a:rPr>
                        <a:t>            170.233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85%</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87%</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4,47</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288992812"/>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35 Medford</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ago-21</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R&amp;D</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dirty="0">
                          <a:solidFill>
                            <a:srgbClr val="000000"/>
                          </a:solidFill>
                          <a:effectLst/>
                          <a:latin typeface="Calibri Light" panose="020F0302020204030204" pitchFamily="34" charset="0"/>
                        </a:rPr>
                        <a:t>              58.146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6,92</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31618432"/>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Deluxe Burbank</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sept-21</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Oficinas / Flex</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a:solidFill>
                            <a:srgbClr val="000000"/>
                          </a:solidFill>
                          <a:effectLst/>
                          <a:latin typeface="Calibri Light" panose="020F0302020204030204" pitchFamily="34" charset="0"/>
                        </a:rPr>
                        <a:t>              95.000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3,79</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06696472"/>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Northlake I&amp;II</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dic-21</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Oficinas / Flex</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a:solidFill>
                            <a:srgbClr val="000000"/>
                          </a:solidFill>
                          <a:effectLst/>
                          <a:latin typeface="Calibri Light" panose="020F0302020204030204" pitchFamily="34" charset="0"/>
                        </a:rPr>
                        <a:t>              57.690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100%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4,65</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866878802"/>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One North Main</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dic-21</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Oficinas</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dirty="0">
                          <a:solidFill>
                            <a:srgbClr val="000000"/>
                          </a:solidFill>
                          <a:effectLst/>
                          <a:latin typeface="Calibri Light" panose="020F0302020204030204" pitchFamily="34" charset="0"/>
                        </a:rPr>
                        <a:t>            114.897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74%</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74%</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6,56</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935231131"/>
                  </a:ext>
                </a:extLst>
              </a:tr>
              <a:tr h="186103">
                <a:tc>
                  <a:txBody>
                    <a:bodyPr/>
                    <a:lstStyle/>
                    <a:p>
                      <a:pPr algn="l" rtl="0" fontAlgn="ctr"/>
                      <a:r>
                        <a:rPr lang="es-CL" sz="1000" b="0" i="0" u="none" strike="noStrike">
                          <a:solidFill>
                            <a:srgbClr val="000000"/>
                          </a:solidFill>
                          <a:effectLst/>
                          <a:latin typeface="Calibri Light" panose="020F0302020204030204" pitchFamily="34" charset="0"/>
                        </a:rPr>
                        <a:t>The Commons</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mar-22</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a:solidFill>
                            <a:srgbClr val="000000"/>
                          </a:solidFill>
                          <a:effectLst/>
                          <a:latin typeface="Calibri Light" panose="020F0302020204030204" pitchFamily="34" charset="0"/>
                        </a:rPr>
                        <a:t>Multifamily</a:t>
                      </a:r>
                    </a:p>
                  </a:txBody>
                  <a:tcPr marL="0" marR="0" marT="0" marB="0" anchor="ctr">
                    <a:lnL>
                      <a:noFill/>
                    </a:lnL>
                    <a:lnR>
                      <a:noFill/>
                    </a:lnR>
                    <a:lnT>
                      <a:noFill/>
                    </a:lnT>
                    <a:lnB>
                      <a:noFill/>
                    </a:lnB>
                    <a:solidFill>
                      <a:srgbClr val="FFFFFF"/>
                    </a:solidFill>
                  </a:tcPr>
                </a:tc>
                <a:tc>
                  <a:txBody>
                    <a:bodyPr/>
                    <a:lstStyle/>
                    <a:p>
                      <a:pPr algn="l" rtl="0" fontAlgn="ctr"/>
                      <a:r>
                        <a:rPr lang="es-CL" sz="1000" b="0" i="0" u="none" strike="noStrike" dirty="0">
                          <a:solidFill>
                            <a:srgbClr val="000000"/>
                          </a:solidFill>
                          <a:effectLst/>
                          <a:latin typeface="Calibri Light" panose="020F0302020204030204" pitchFamily="34" charset="0"/>
                        </a:rPr>
                        <a:t>            291.146 </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0%</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58%</a:t>
                      </a:r>
                    </a:p>
                  </a:txBody>
                  <a:tcPr marL="0" marR="0" marT="0" marB="0" anchor="ctr">
                    <a:lnL>
                      <a:noFill/>
                    </a:lnL>
                    <a:lnR>
                      <a:noFill/>
                    </a:lnR>
                    <a:lnT>
                      <a:noFill/>
                    </a:lnT>
                    <a:lnB>
                      <a:noFill/>
                    </a:lnB>
                    <a:solidFill>
                      <a:srgbClr val="FFFFFF"/>
                    </a:solidFill>
                  </a:tcPr>
                </a:tc>
                <a:tc>
                  <a:txBody>
                    <a:bodyPr/>
                    <a:lstStyle/>
                    <a:p>
                      <a:pPr algn="ctr" rtl="0" fontAlgn="ctr"/>
                      <a:r>
                        <a:rPr lang="es-CL" sz="1000" b="0" i="0" u="none" strike="noStrike" dirty="0">
                          <a:solidFill>
                            <a:srgbClr val="000000"/>
                          </a:solidFill>
                          <a:effectLst/>
                          <a:latin typeface="Calibri Light" panose="020F0302020204030204" pitchFamily="34" charset="0"/>
                        </a:rPr>
                        <a:t>0,00</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684514"/>
                  </a:ext>
                </a:extLst>
              </a:tr>
              <a:tr h="186103">
                <a:tc>
                  <a:txBody>
                    <a:bodyPr/>
                    <a:lstStyle/>
                    <a:p>
                      <a:pPr algn="l" rtl="0" fontAlgn="ctr"/>
                      <a:r>
                        <a:rPr lang="es-CL" sz="1000" b="1" i="0" u="none" strike="noStrike">
                          <a:solidFill>
                            <a:srgbClr val="000000"/>
                          </a:solidFill>
                          <a:effectLst/>
                          <a:latin typeface="Calibri Light" panose="020F0302020204030204" pitchFamily="34" charset="0"/>
                        </a:rPr>
                        <a:t>Portfolio</a:t>
                      </a:r>
                    </a:p>
                  </a:txBody>
                  <a:tcPr marL="0" marR="0" marT="0" marB="0" anchor="ctr">
                    <a:lnL>
                      <a:noFill/>
                    </a:lnL>
                    <a:lnR>
                      <a:noFill/>
                    </a:lnR>
                    <a:lnT>
                      <a:noFill/>
                    </a:lnT>
                    <a:lnB>
                      <a:noFill/>
                    </a:lnB>
                    <a:solidFill>
                      <a:srgbClr val="D9E1F2"/>
                    </a:solidFill>
                  </a:tcPr>
                </a:tc>
                <a:tc>
                  <a:txBody>
                    <a:bodyPr/>
                    <a:lstStyle/>
                    <a:p>
                      <a:pPr algn="l" rtl="0" fontAlgn="ctr"/>
                      <a:r>
                        <a:rPr lang="es-CL" sz="1000" b="1" i="0" u="none" strike="noStrike" dirty="0">
                          <a:solidFill>
                            <a:srgbClr val="000000"/>
                          </a:solidFill>
                          <a:effectLst/>
                          <a:latin typeface="Calibri Light" panose="020F0302020204030204" pitchFamily="34" charset="0"/>
                        </a:rPr>
                        <a:t> </a:t>
                      </a:r>
                    </a:p>
                  </a:txBody>
                  <a:tcPr marL="0" marR="0" marT="0" marB="0" anchor="ctr">
                    <a:lnL>
                      <a:noFill/>
                    </a:lnL>
                    <a:lnR>
                      <a:noFill/>
                    </a:lnR>
                    <a:lnT>
                      <a:noFill/>
                    </a:lnT>
                    <a:lnB>
                      <a:noFill/>
                    </a:lnB>
                    <a:solidFill>
                      <a:srgbClr val="D9E1F2"/>
                    </a:solidFill>
                  </a:tcPr>
                </a:tc>
                <a:tc>
                  <a:txBody>
                    <a:bodyPr/>
                    <a:lstStyle/>
                    <a:p>
                      <a:pPr algn="l" rtl="0" fontAlgn="ctr"/>
                      <a:r>
                        <a:rPr lang="es-CL" sz="1000" b="1" i="0" u="none" strike="noStrike" dirty="0">
                          <a:solidFill>
                            <a:srgbClr val="000000"/>
                          </a:solidFill>
                          <a:effectLst/>
                          <a:latin typeface="Calibri Light" panose="020F0302020204030204" pitchFamily="34" charset="0"/>
                        </a:rPr>
                        <a:t> </a:t>
                      </a:r>
                    </a:p>
                  </a:txBody>
                  <a:tcPr marL="0" marR="0" marT="0" marB="0" anchor="ctr">
                    <a:lnL>
                      <a:noFill/>
                    </a:lnL>
                    <a:lnR>
                      <a:noFill/>
                    </a:lnR>
                    <a:lnT>
                      <a:noFill/>
                    </a:lnT>
                    <a:lnB>
                      <a:noFill/>
                    </a:lnB>
                    <a:solidFill>
                      <a:srgbClr val="D9E1F2"/>
                    </a:solidFill>
                  </a:tcPr>
                </a:tc>
                <a:tc>
                  <a:txBody>
                    <a:bodyPr/>
                    <a:lstStyle/>
                    <a:p>
                      <a:pPr algn="l" rtl="0" fontAlgn="ctr"/>
                      <a:r>
                        <a:rPr lang="es-CL" sz="1000" b="1" i="0" u="none" strike="noStrike" dirty="0">
                          <a:solidFill>
                            <a:srgbClr val="000000"/>
                          </a:solidFill>
                          <a:effectLst/>
                          <a:latin typeface="Calibri Light" panose="020F0302020204030204" pitchFamily="34" charset="0"/>
                        </a:rPr>
                        <a:t>        939.517 </a:t>
                      </a:r>
                    </a:p>
                  </a:txBody>
                  <a:tcPr marL="0" marR="0" marT="0" marB="0" anchor="ctr">
                    <a:lnL>
                      <a:noFill/>
                    </a:lnL>
                    <a:lnR>
                      <a:noFill/>
                    </a:lnR>
                    <a:lnT>
                      <a:noFill/>
                    </a:lnT>
                    <a:lnB>
                      <a:noFill/>
                    </a:lnB>
                    <a:solidFill>
                      <a:srgbClr val="D9E1F2"/>
                    </a:solidFill>
                  </a:tcPr>
                </a:tc>
                <a:tc>
                  <a:txBody>
                    <a:bodyPr/>
                    <a:lstStyle/>
                    <a:p>
                      <a:pPr algn="ctr" rtl="0" fontAlgn="ctr"/>
                      <a:r>
                        <a:rPr lang="es-CL" sz="1000" b="1" i="0" u="none" strike="noStrike" dirty="0">
                          <a:solidFill>
                            <a:srgbClr val="000000"/>
                          </a:solidFill>
                          <a:effectLst/>
                          <a:latin typeface="Calibri Light" panose="020F0302020204030204" pitchFamily="34" charset="0"/>
                        </a:rPr>
                        <a:t>85,3%**</a:t>
                      </a:r>
                    </a:p>
                  </a:txBody>
                  <a:tcPr marL="0" marR="0" marT="0" marB="0" anchor="ctr">
                    <a:lnL>
                      <a:noFill/>
                    </a:lnL>
                    <a:lnR>
                      <a:noFill/>
                    </a:lnR>
                    <a:lnT>
                      <a:noFill/>
                    </a:lnT>
                    <a:lnB>
                      <a:noFill/>
                    </a:lnB>
                    <a:solidFill>
                      <a:srgbClr val="D9E1F2"/>
                    </a:solidFill>
                  </a:tcPr>
                </a:tc>
                <a:tc>
                  <a:txBody>
                    <a:bodyPr/>
                    <a:lstStyle/>
                    <a:p>
                      <a:pPr algn="ctr" rtl="0" fontAlgn="ctr"/>
                      <a:r>
                        <a:rPr lang="es-CL" sz="1000" b="1" i="0" u="none" strike="noStrike" dirty="0">
                          <a:solidFill>
                            <a:srgbClr val="000000"/>
                          </a:solidFill>
                          <a:effectLst/>
                          <a:latin typeface="Calibri Light" panose="020F0302020204030204" pitchFamily="34" charset="0"/>
                        </a:rPr>
                        <a:t>84,7%**</a:t>
                      </a:r>
                    </a:p>
                  </a:txBody>
                  <a:tcPr marL="0" marR="0" marT="0" marB="0" anchor="ctr">
                    <a:lnL>
                      <a:noFill/>
                    </a:lnL>
                    <a:lnR>
                      <a:noFill/>
                    </a:lnR>
                    <a:lnT>
                      <a:noFill/>
                    </a:lnT>
                    <a:lnB>
                      <a:noFill/>
                    </a:lnB>
                    <a:solidFill>
                      <a:srgbClr val="D9E1F2"/>
                    </a:solidFill>
                  </a:tcPr>
                </a:tc>
                <a:tc>
                  <a:txBody>
                    <a:bodyPr/>
                    <a:lstStyle/>
                    <a:p>
                      <a:pPr algn="ctr" rtl="0" fontAlgn="ctr"/>
                      <a:r>
                        <a:rPr lang="es-CL" sz="1000" b="1" i="0" u="none" strike="noStrike" dirty="0">
                          <a:solidFill>
                            <a:srgbClr val="000000"/>
                          </a:solidFill>
                          <a:effectLst/>
                          <a:latin typeface="Calibri Light" panose="020F0302020204030204" pitchFamily="34" charset="0"/>
                        </a:rPr>
                        <a:t>4,34</a:t>
                      </a:r>
                    </a:p>
                  </a:txBody>
                  <a:tcPr marL="0" marR="0" marT="0" marB="0" anchor="ctr">
                    <a:lnL>
                      <a:noFill/>
                    </a:lnL>
                    <a:lnR>
                      <a:noFill/>
                    </a:lnR>
                    <a:lnT>
                      <a:noFill/>
                    </a:lnT>
                    <a:lnB>
                      <a:noFill/>
                    </a:lnB>
                    <a:solidFill>
                      <a:srgbClr val="D9E1F2"/>
                    </a:solidFill>
                  </a:tcPr>
                </a:tc>
                <a:extLst>
                  <a:ext uri="{0D108BD9-81ED-4DB2-BD59-A6C34878D82A}">
                    <a16:rowId xmlns:a16="http://schemas.microsoft.com/office/drawing/2014/main" val="1767249968"/>
                  </a:ext>
                </a:extLst>
              </a:tr>
            </a:tbl>
          </a:graphicData>
        </a:graphic>
      </p:graphicFrame>
      <p:graphicFrame>
        <p:nvGraphicFramePr>
          <p:cNvPr id="16" name="Gráfico 15">
            <a:extLst>
              <a:ext uri="{FF2B5EF4-FFF2-40B4-BE49-F238E27FC236}">
                <a16:creationId xmlns:a16="http://schemas.microsoft.com/office/drawing/2014/main" id="{B662500F-8BC0-42F3-9AC8-AAD8E548E6AB}"/>
              </a:ext>
            </a:extLst>
          </p:cNvPr>
          <p:cNvGraphicFramePr>
            <a:graphicFrameLocks/>
          </p:cNvGraphicFramePr>
          <p:nvPr>
            <p:extLst>
              <p:ext uri="{D42A27DB-BD31-4B8C-83A1-F6EECF244321}">
                <p14:modId xmlns:p14="http://schemas.microsoft.com/office/powerpoint/2010/main" val="871013513"/>
              </p:ext>
            </p:extLst>
          </p:nvPr>
        </p:nvGraphicFramePr>
        <p:xfrm>
          <a:off x="160976" y="1507108"/>
          <a:ext cx="3156110" cy="2462896"/>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n 6">
            <a:extLst>
              <a:ext uri="{FF2B5EF4-FFF2-40B4-BE49-F238E27FC236}">
                <a16:creationId xmlns:a16="http://schemas.microsoft.com/office/drawing/2014/main" id="{9E3FCAB8-B39E-C7F3-83F4-69516F34F2A1}"/>
              </a:ext>
            </a:extLst>
          </p:cNvPr>
          <p:cNvPicPr>
            <a:picLocks noChangeAspect="1"/>
          </p:cNvPicPr>
          <p:nvPr/>
        </p:nvPicPr>
        <p:blipFill>
          <a:blip r:embed="rId3"/>
          <a:stretch>
            <a:fillRect/>
          </a:stretch>
        </p:blipFill>
        <p:spPr>
          <a:xfrm>
            <a:off x="3147162" y="4517236"/>
            <a:ext cx="1970843" cy="1675166"/>
          </a:xfrm>
          <a:prstGeom prst="rect">
            <a:avLst/>
          </a:prstGeom>
        </p:spPr>
      </p:pic>
      <p:pic>
        <p:nvPicPr>
          <p:cNvPr id="20" name="Imagen 19">
            <a:extLst>
              <a:ext uri="{FF2B5EF4-FFF2-40B4-BE49-F238E27FC236}">
                <a16:creationId xmlns:a16="http://schemas.microsoft.com/office/drawing/2014/main" id="{407DF720-0358-BA39-8F6D-2B167911B28E}"/>
              </a:ext>
            </a:extLst>
          </p:cNvPr>
          <p:cNvPicPr>
            <a:picLocks noChangeAspect="1"/>
          </p:cNvPicPr>
          <p:nvPr/>
        </p:nvPicPr>
        <p:blipFill>
          <a:blip r:embed="rId4"/>
          <a:stretch>
            <a:fillRect/>
          </a:stretch>
        </p:blipFill>
        <p:spPr>
          <a:xfrm>
            <a:off x="5193263" y="4505230"/>
            <a:ext cx="3950737" cy="1675166"/>
          </a:xfrm>
          <a:prstGeom prst="rect">
            <a:avLst/>
          </a:prstGeom>
        </p:spPr>
      </p:pic>
      <p:graphicFrame>
        <p:nvGraphicFramePr>
          <p:cNvPr id="21" name="Gráfico 20">
            <a:extLst>
              <a:ext uri="{FF2B5EF4-FFF2-40B4-BE49-F238E27FC236}">
                <a16:creationId xmlns:a16="http://schemas.microsoft.com/office/drawing/2014/main" id="{D4C9D235-FA56-0DEA-7D64-BDE7E903ED32}"/>
              </a:ext>
            </a:extLst>
          </p:cNvPr>
          <p:cNvGraphicFramePr>
            <a:graphicFrameLocks/>
          </p:cNvGraphicFramePr>
          <p:nvPr>
            <p:extLst>
              <p:ext uri="{D42A27DB-BD31-4B8C-83A1-F6EECF244321}">
                <p14:modId xmlns:p14="http://schemas.microsoft.com/office/powerpoint/2010/main" val="613831277"/>
              </p:ext>
            </p:extLst>
          </p:nvPr>
        </p:nvGraphicFramePr>
        <p:xfrm>
          <a:off x="-65316" y="4201338"/>
          <a:ext cx="3212949" cy="2494628"/>
        </p:xfrm>
        <a:graphic>
          <a:graphicData uri="http://schemas.openxmlformats.org/drawingml/2006/chart">
            <c:chart xmlns:c="http://schemas.openxmlformats.org/drawingml/2006/chart" xmlns:r="http://schemas.openxmlformats.org/officeDocument/2006/relationships" r:id="rId5"/>
          </a:graphicData>
        </a:graphic>
      </p:graphicFrame>
      <p:sp>
        <p:nvSpPr>
          <p:cNvPr id="23" name="CuadroTexto 22">
            <a:extLst>
              <a:ext uri="{FF2B5EF4-FFF2-40B4-BE49-F238E27FC236}">
                <a16:creationId xmlns:a16="http://schemas.microsoft.com/office/drawing/2014/main" id="{49DAC34E-D0E1-538F-C528-36B2CFDC2DD4}"/>
              </a:ext>
            </a:extLst>
          </p:cNvPr>
          <p:cNvSpPr txBox="1"/>
          <p:nvPr/>
        </p:nvSpPr>
        <p:spPr>
          <a:xfrm>
            <a:off x="-761972" y="1094227"/>
            <a:ext cx="4736236" cy="523220"/>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s-MX" baseline="0" dirty="0">
                <a:latin typeface="+mj-lt"/>
              </a:rPr>
              <a:t>DIVERSIFICACIÓN CARTERA</a:t>
            </a:r>
          </a:p>
          <a:p>
            <a:pPr algn="ctr" rtl="0">
              <a:defRPr sz="1400" b="0" i="0" u="none" strike="noStrike" kern="1200" spc="0" baseline="0">
                <a:solidFill>
                  <a:prstClr val="black">
                    <a:lumMod val="65000"/>
                    <a:lumOff val="35000"/>
                  </a:prstClr>
                </a:solidFill>
                <a:latin typeface="+mn-lt"/>
                <a:ea typeface="+mn-ea"/>
                <a:cs typeface="+mn-cs"/>
              </a:defRPr>
            </a:pPr>
            <a:r>
              <a:rPr lang="es-MX" dirty="0">
                <a:latin typeface="+mj-lt"/>
              </a:rPr>
              <a:t>DE ACUERDO A N</a:t>
            </a:r>
            <a:r>
              <a:rPr lang="es-MX" baseline="0" dirty="0">
                <a:latin typeface="+mj-lt"/>
              </a:rPr>
              <a:t>OI</a:t>
            </a:r>
            <a:endParaRPr lang="es-MX" dirty="0">
              <a:latin typeface="+mj-lt"/>
            </a:endParaRPr>
          </a:p>
        </p:txBody>
      </p:sp>
      <p:sp>
        <p:nvSpPr>
          <p:cNvPr id="24" name="CuadroTexto 23">
            <a:extLst>
              <a:ext uri="{FF2B5EF4-FFF2-40B4-BE49-F238E27FC236}">
                <a16:creationId xmlns:a16="http://schemas.microsoft.com/office/drawing/2014/main" id="{AF41C4A9-7E45-C205-91AD-B1A47C59B6D6}"/>
              </a:ext>
            </a:extLst>
          </p:cNvPr>
          <p:cNvSpPr txBox="1"/>
          <p:nvPr/>
        </p:nvSpPr>
        <p:spPr>
          <a:xfrm>
            <a:off x="-761972" y="3982010"/>
            <a:ext cx="4736236" cy="523220"/>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s-MX" baseline="0" dirty="0">
                <a:latin typeface="+mj-lt"/>
              </a:rPr>
              <a:t>DIVERSIFICACIÓN CARTERA</a:t>
            </a:r>
          </a:p>
          <a:p>
            <a:pPr algn="ctr" rtl="0">
              <a:defRPr sz="1400" b="0" i="0" u="none" strike="noStrike" kern="1200" spc="0" baseline="0">
                <a:solidFill>
                  <a:prstClr val="black">
                    <a:lumMod val="65000"/>
                    <a:lumOff val="35000"/>
                  </a:prstClr>
                </a:solidFill>
                <a:latin typeface="+mn-lt"/>
                <a:ea typeface="+mn-ea"/>
                <a:cs typeface="+mn-cs"/>
              </a:defRPr>
            </a:pPr>
            <a:r>
              <a:rPr lang="es-MX" dirty="0">
                <a:latin typeface="+mj-lt"/>
              </a:rPr>
              <a:t>DE ACUERDO AL TIPO DE ACTIVO</a:t>
            </a:r>
          </a:p>
        </p:txBody>
      </p:sp>
    </p:spTree>
    <p:extLst>
      <p:ext uri="{BB962C8B-B14F-4D97-AF65-F5344CB8AC3E}">
        <p14:creationId xmlns:p14="http://schemas.microsoft.com/office/powerpoint/2010/main" val="275829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C53BA-2C09-4BD9-B2AD-229FD9304506}"/>
              </a:ext>
            </a:extLst>
          </p:cNvPr>
          <p:cNvSpPr>
            <a:spLocks noGrp="1"/>
          </p:cNvSpPr>
          <p:nvPr>
            <p:ph type="title"/>
          </p:nvPr>
        </p:nvSpPr>
        <p:spPr>
          <a:xfrm>
            <a:off x="125597" y="570039"/>
            <a:ext cx="7886700" cy="679130"/>
          </a:xfrm>
        </p:spPr>
        <p:txBody>
          <a:bodyPr>
            <a:normAutofit/>
          </a:bodyPr>
          <a:lstStyle/>
          <a:p>
            <a:r>
              <a:rPr lang="es-CL" sz="2800" dirty="0">
                <a:solidFill>
                  <a:srgbClr val="284066"/>
                </a:solidFill>
              </a:rPr>
              <a:t>UBICACIONES – Cartera Actual</a:t>
            </a:r>
          </a:p>
        </p:txBody>
      </p:sp>
      <p:sp>
        <p:nvSpPr>
          <p:cNvPr id="19" name="CuadroTexto 18">
            <a:extLst>
              <a:ext uri="{FF2B5EF4-FFF2-40B4-BE49-F238E27FC236}">
                <a16:creationId xmlns:a16="http://schemas.microsoft.com/office/drawing/2014/main" id="{A7A7779D-AA1B-4175-A16C-F9D2AE0F0558}"/>
              </a:ext>
            </a:extLst>
          </p:cNvPr>
          <p:cNvSpPr txBox="1"/>
          <p:nvPr/>
        </p:nvSpPr>
        <p:spPr>
          <a:xfrm>
            <a:off x="248036" y="4473709"/>
            <a:ext cx="2030644" cy="1323439"/>
          </a:xfrm>
          <a:prstGeom prst="rect">
            <a:avLst/>
          </a:prstGeom>
          <a:noFill/>
        </p:spPr>
        <p:txBody>
          <a:bodyPr wrap="square" rtlCol="0">
            <a:spAutoFit/>
          </a:bodyPr>
          <a:lstStyle/>
          <a:p>
            <a:pPr algn="just"/>
            <a:r>
              <a:rPr lang="es-CL" sz="1000" dirty="0">
                <a:solidFill>
                  <a:schemeClr val="tx1">
                    <a:lumMod val="65000"/>
                    <a:lumOff val="35000"/>
                  </a:schemeClr>
                </a:solidFill>
                <a:latin typeface="+mj-lt"/>
                <a:cs typeface="Arial" panose="020B0604020202020204" pitchFamily="34" charset="0"/>
              </a:rPr>
              <a:t>Edificio esquina ubicado frente a la plaza principal de la ciudad, con acceso directo a Bart Station, el principal sistema de transporte de San Francisco Bay </a:t>
            </a:r>
            <a:r>
              <a:rPr lang="es-CL" sz="1000" dirty="0" err="1">
                <a:solidFill>
                  <a:schemeClr val="tx1">
                    <a:lumMod val="65000"/>
                    <a:lumOff val="35000"/>
                  </a:schemeClr>
                </a:solidFill>
                <a:latin typeface="+mj-lt"/>
                <a:cs typeface="Arial" panose="020B0604020202020204" pitchFamily="34" charset="0"/>
              </a:rPr>
              <a:t>Area</a:t>
            </a:r>
            <a:r>
              <a:rPr lang="es-CL" sz="1000" dirty="0">
                <a:solidFill>
                  <a:schemeClr val="tx1">
                    <a:lumMod val="65000"/>
                    <a:lumOff val="35000"/>
                  </a:schemeClr>
                </a:solidFill>
                <a:latin typeface="+mj-lt"/>
                <a:cs typeface="Arial" panose="020B0604020202020204" pitchFamily="34" charset="0"/>
              </a:rPr>
              <a:t>. La propiedad se encuentra a una cuadra de la Universidad de Berkeley.</a:t>
            </a:r>
          </a:p>
        </p:txBody>
      </p:sp>
      <p:sp>
        <p:nvSpPr>
          <p:cNvPr id="25" name="CuadroTexto 24">
            <a:extLst>
              <a:ext uri="{FF2B5EF4-FFF2-40B4-BE49-F238E27FC236}">
                <a16:creationId xmlns:a16="http://schemas.microsoft.com/office/drawing/2014/main" id="{4BB57990-E9F5-4E36-900B-58EE2915658E}"/>
              </a:ext>
            </a:extLst>
          </p:cNvPr>
          <p:cNvSpPr txBox="1"/>
          <p:nvPr/>
        </p:nvSpPr>
        <p:spPr>
          <a:xfrm>
            <a:off x="261405" y="4008452"/>
            <a:ext cx="2063185" cy="523220"/>
          </a:xfrm>
          <a:prstGeom prst="rect">
            <a:avLst/>
          </a:prstGeom>
          <a:noFill/>
        </p:spPr>
        <p:txBody>
          <a:bodyPr wrap="square" rtlCol="0">
            <a:spAutoFit/>
          </a:bodyPr>
          <a:lstStyle/>
          <a:p>
            <a:r>
              <a:rPr lang="es-CL" sz="1400" dirty="0">
                <a:solidFill>
                  <a:srgbClr val="18263C"/>
                </a:solidFill>
              </a:rPr>
              <a:t>CONSTITUTION SQUARE, BERKELEY CBD, CA</a:t>
            </a:r>
          </a:p>
        </p:txBody>
      </p:sp>
      <p:sp>
        <p:nvSpPr>
          <p:cNvPr id="14" name="CuadroTexto 22">
            <a:extLst>
              <a:ext uri="{FF2B5EF4-FFF2-40B4-BE49-F238E27FC236}">
                <a16:creationId xmlns:a16="http://schemas.microsoft.com/office/drawing/2014/main" id="{06243614-FD92-49C3-921D-BA590364785D}"/>
              </a:ext>
            </a:extLst>
          </p:cNvPr>
          <p:cNvSpPr txBox="1"/>
          <p:nvPr/>
        </p:nvSpPr>
        <p:spPr>
          <a:xfrm>
            <a:off x="2324591" y="4008452"/>
            <a:ext cx="2082932" cy="523220"/>
          </a:xfrm>
          <a:prstGeom prst="rect">
            <a:avLst/>
          </a:prstGeom>
          <a:noFill/>
        </p:spPr>
        <p:txBody>
          <a:bodyPr wrap="square" rtlCol="0">
            <a:spAutoFit/>
          </a:bodyPr>
          <a:lstStyle/>
          <a:p>
            <a:r>
              <a:rPr lang="es-CL" sz="1400" dirty="0">
                <a:solidFill>
                  <a:srgbClr val="18263C"/>
                </a:solidFill>
              </a:rPr>
              <a:t>100 FRANKLIN, BOSTON CBD, MA</a:t>
            </a:r>
            <a:endParaRPr lang="es-CL" dirty="0">
              <a:solidFill>
                <a:srgbClr val="18263C"/>
              </a:solidFill>
            </a:endParaRPr>
          </a:p>
        </p:txBody>
      </p:sp>
      <p:sp>
        <p:nvSpPr>
          <p:cNvPr id="15" name="CuadroTexto 25">
            <a:extLst>
              <a:ext uri="{FF2B5EF4-FFF2-40B4-BE49-F238E27FC236}">
                <a16:creationId xmlns:a16="http://schemas.microsoft.com/office/drawing/2014/main" id="{B8D78524-6AF8-422F-AD4F-48F6F6CE8096}"/>
              </a:ext>
            </a:extLst>
          </p:cNvPr>
          <p:cNvSpPr txBox="1"/>
          <p:nvPr/>
        </p:nvSpPr>
        <p:spPr>
          <a:xfrm>
            <a:off x="2362044" y="4471585"/>
            <a:ext cx="2081057" cy="1477328"/>
          </a:xfrm>
          <a:prstGeom prst="rect">
            <a:avLst/>
          </a:prstGeom>
          <a:noFill/>
        </p:spPr>
        <p:txBody>
          <a:bodyPr wrap="square" rtlCol="0">
            <a:spAutoFit/>
          </a:bodyPr>
          <a:lstStyle/>
          <a:p>
            <a:pPr algn="just"/>
            <a:r>
              <a:rPr lang="es-CL" sz="1000" dirty="0">
                <a:solidFill>
                  <a:schemeClr val="tx1">
                    <a:lumMod val="65000"/>
                    <a:lumOff val="35000"/>
                  </a:schemeClr>
                </a:solidFill>
                <a:latin typeface="+mj-lt"/>
                <a:cs typeface="Arial" panose="020B0604020202020204" pitchFamily="34" charset="0"/>
              </a:rPr>
              <a:t>Edificio esquina que cuenta con tres caras con luz natural, ubicado a cinco minutos de South Station, principal estación de metro y trenes de la cuidad, y a minutos de Downtown Crossing y Post Office Square, dos de los destinos peatonales más concurridos de Boston.</a:t>
            </a:r>
            <a:endParaRPr lang="es-CL" sz="9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7" name="Imagen 16">
            <a:extLst>
              <a:ext uri="{FF2B5EF4-FFF2-40B4-BE49-F238E27FC236}">
                <a16:creationId xmlns:a16="http://schemas.microsoft.com/office/drawing/2014/main" id="{F6FB3A08-A3BE-48B0-8EC2-635086F57AFC}"/>
              </a:ext>
            </a:extLst>
          </p:cNvPr>
          <p:cNvPicPr preferRelativeResize="0">
            <a:picLocks/>
          </p:cNvPicPr>
          <p:nvPr/>
        </p:nvPicPr>
        <p:blipFill rotWithShape="1">
          <a:blip r:embed="rId2" cstate="email">
            <a:extLst>
              <a:ext uri="{28A0092B-C50C-407E-A947-70E740481C1C}">
                <a14:useLocalDpi xmlns:a14="http://schemas.microsoft.com/office/drawing/2010/main"/>
              </a:ext>
            </a:extLst>
          </a:blip>
          <a:srcRect/>
          <a:stretch/>
        </p:blipFill>
        <p:spPr>
          <a:xfrm>
            <a:off x="4563919" y="1370555"/>
            <a:ext cx="2030408" cy="2578005"/>
          </a:xfrm>
          <a:prstGeom prst="rect">
            <a:avLst/>
          </a:prstGeom>
        </p:spPr>
      </p:pic>
      <p:sp>
        <p:nvSpPr>
          <p:cNvPr id="18" name="CuadroTexto 25">
            <a:extLst>
              <a:ext uri="{FF2B5EF4-FFF2-40B4-BE49-F238E27FC236}">
                <a16:creationId xmlns:a16="http://schemas.microsoft.com/office/drawing/2014/main" id="{E31880A3-BE74-4389-BDBC-C2DC398C9343}"/>
              </a:ext>
            </a:extLst>
          </p:cNvPr>
          <p:cNvSpPr txBox="1"/>
          <p:nvPr/>
        </p:nvSpPr>
        <p:spPr>
          <a:xfrm>
            <a:off x="4518453" y="4439700"/>
            <a:ext cx="2128398" cy="1631216"/>
          </a:xfrm>
          <a:prstGeom prst="rect">
            <a:avLst/>
          </a:prstGeom>
          <a:noFill/>
        </p:spPr>
        <p:txBody>
          <a:bodyPr wrap="square" rtlCol="0">
            <a:spAutoFit/>
          </a:bodyPr>
          <a:lstStyle/>
          <a:p>
            <a:pPr algn="just"/>
            <a:r>
              <a:rPr lang="es-MX" sz="1000" dirty="0">
                <a:solidFill>
                  <a:schemeClr val="tx1">
                    <a:lumMod val="65000"/>
                    <a:lumOff val="35000"/>
                  </a:schemeClr>
                </a:solidFill>
                <a:latin typeface="+mj-lt"/>
                <a:cs typeface="Arial" panose="020B0604020202020204" pitchFamily="34" charset="0"/>
              </a:rPr>
              <a:t>Edificio esquina, en uno de los barrios residenciales más adinerados y lujosos de Houston y de EE.UU., con fuertes restricciones a la nueva construcción, que atrae a altos ejecutivos y prestigiosas firmas, que buscan una ubicación cercana al lugar donde viven y a la vez de los principales polos de oficina de Houston.</a:t>
            </a:r>
            <a:endParaRPr lang="es-CL"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CuadroTexto 22">
            <a:extLst>
              <a:ext uri="{FF2B5EF4-FFF2-40B4-BE49-F238E27FC236}">
                <a16:creationId xmlns:a16="http://schemas.microsoft.com/office/drawing/2014/main" id="{618D1E89-B28C-402F-8559-33BBEB37BE56}"/>
              </a:ext>
            </a:extLst>
          </p:cNvPr>
          <p:cNvSpPr txBox="1"/>
          <p:nvPr/>
        </p:nvSpPr>
        <p:spPr>
          <a:xfrm>
            <a:off x="4526465" y="3992452"/>
            <a:ext cx="2082932" cy="523220"/>
          </a:xfrm>
          <a:prstGeom prst="rect">
            <a:avLst/>
          </a:prstGeom>
          <a:noFill/>
        </p:spPr>
        <p:txBody>
          <a:bodyPr wrap="square" rtlCol="0">
            <a:spAutoFit/>
          </a:bodyPr>
          <a:lstStyle/>
          <a:p>
            <a:r>
              <a:rPr lang="es-CL" sz="1400" dirty="0">
                <a:solidFill>
                  <a:srgbClr val="18263C"/>
                </a:solidFill>
              </a:rPr>
              <a:t>RIVER OAKS BUILDING, RIVER OAKS, TX</a:t>
            </a:r>
            <a:endParaRPr lang="es-CL" dirty="0">
              <a:solidFill>
                <a:srgbClr val="18263C"/>
              </a:solidFill>
            </a:endParaRPr>
          </a:p>
        </p:txBody>
      </p:sp>
      <p:sp>
        <p:nvSpPr>
          <p:cNvPr id="21" name="Rectángulo 13">
            <a:extLst>
              <a:ext uri="{FF2B5EF4-FFF2-40B4-BE49-F238E27FC236}">
                <a16:creationId xmlns:a16="http://schemas.microsoft.com/office/drawing/2014/main" id="{A8673406-5E46-48DF-9455-650B02836F17}"/>
              </a:ext>
            </a:extLst>
          </p:cNvPr>
          <p:cNvSpPr/>
          <p:nvPr/>
        </p:nvSpPr>
        <p:spPr>
          <a:xfrm>
            <a:off x="-1799" y="623081"/>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 name="Imagen 29">
            <a:extLst>
              <a:ext uri="{FF2B5EF4-FFF2-40B4-BE49-F238E27FC236}">
                <a16:creationId xmlns:a16="http://schemas.microsoft.com/office/drawing/2014/main" id="{1BFC1129-5122-479B-A0F9-0CB6C6D9650A}"/>
              </a:ext>
            </a:extLst>
          </p:cNvPr>
          <p:cNvPicPr preferRelativeResize="0">
            <a:picLocks/>
          </p:cNvPicPr>
          <p:nvPr/>
        </p:nvPicPr>
        <p:blipFill rotWithShape="1">
          <a:blip r:embed="rId3" cstate="email">
            <a:extLst>
              <a:ext uri="{28A0092B-C50C-407E-A947-70E740481C1C}">
                <a14:useLocalDpi xmlns:a14="http://schemas.microsoft.com/office/drawing/2010/main"/>
              </a:ext>
            </a:extLst>
          </a:blip>
          <a:srcRect/>
          <a:stretch/>
        </p:blipFill>
        <p:spPr>
          <a:xfrm>
            <a:off x="248235" y="1378693"/>
            <a:ext cx="2030408" cy="2572845"/>
          </a:xfrm>
          <a:prstGeom prst="rect">
            <a:avLst/>
          </a:prstGeom>
        </p:spPr>
      </p:pic>
      <p:pic>
        <p:nvPicPr>
          <p:cNvPr id="32" name="Picture 2">
            <a:extLst>
              <a:ext uri="{FF2B5EF4-FFF2-40B4-BE49-F238E27FC236}">
                <a16:creationId xmlns:a16="http://schemas.microsoft.com/office/drawing/2014/main" id="{4BB1C277-1329-4A43-932F-ABC9632ABD03}"/>
              </a:ext>
            </a:extLst>
          </p:cNvPr>
          <p:cNvPicPr preferRelativeResize="0">
            <a:picLocks/>
          </p:cNvPicPr>
          <p:nvPr/>
        </p:nvPicPr>
        <p:blipFill rotWithShape="1">
          <a:blip r:embed="rId4" cstate="email">
            <a:extLst>
              <a:ext uri="{28A0092B-C50C-407E-A947-70E740481C1C}">
                <a14:useLocalDpi xmlns:a14="http://schemas.microsoft.com/office/drawing/2010/main"/>
              </a:ext>
            </a:extLst>
          </a:blip>
          <a:srcRect t="10331"/>
          <a:stretch/>
        </p:blipFill>
        <p:spPr>
          <a:xfrm>
            <a:off x="2406077" y="1380384"/>
            <a:ext cx="2030408" cy="2578005"/>
          </a:xfrm>
          <a:prstGeom prst="rect">
            <a:avLst/>
          </a:prstGeom>
        </p:spPr>
      </p:pic>
      <p:sp>
        <p:nvSpPr>
          <p:cNvPr id="34" name="CuadroTexto 25">
            <a:extLst>
              <a:ext uri="{FF2B5EF4-FFF2-40B4-BE49-F238E27FC236}">
                <a16:creationId xmlns:a16="http://schemas.microsoft.com/office/drawing/2014/main" id="{CD2CD3BC-65AA-46EB-8930-5FE79EE73C7A}"/>
              </a:ext>
            </a:extLst>
          </p:cNvPr>
          <p:cNvSpPr txBox="1"/>
          <p:nvPr/>
        </p:nvSpPr>
        <p:spPr>
          <a:xfrm>
            <a:off x="6646850" y="4417007"/>
            <a:ext cx="2081057" cy="1785104"/>
          </a:xfrm>
          <a:prstGeom prst="rect">
            <a:avLst/>
          </a:prstGeom>
          <a:noFill/>
        </p:spPr>
        <p:txBody>
          <a:bodyPr wrap="square" rtlCol="0">
            <a:spAutoFit/>
          </a:bodyPr>
          <a:lstStyle/>
          <a:p>
            <a:pPr algn="just"/>
            <a:r>
              <a:rPr lang="es-ES" sz="1000" dirty="0">
                <a:solidFill>
                  <a:schemeClr val="tx1">
                    <a:lumMod val="65000"/>
                    <a:lumOff val="35000"/>
                  </a:schemeClr>
                </a:solidFill>
                <a:latin typeface="+mj-lt"/>
                <a:cs typeface="Arial" panose="020B0604020202020204" pitchFamily="34" charset="0"/>
              </a:rPr>
              <a:t>La propiedad se encuentra en una excelente ubicación dentro de Somerville, debido a que cuenta con acceso directo a los principales sistemas de transporte y al Aeropuerto Internacional Logan. La zona se ha transformado completamente en los últimos años, siguiendo el crecimiento de Cambridge y sus alrededores.</a:t>
            </a:r>
          </a:p>
          <a:p>
            <a:pPr algn="just"/>
            <a:endParaRPr lang="es-ES" sz="1000" dirty="0">
              <a:solidFill>
                <a:schemeClr val="tx1">
                  <a:lumMod val="65000"/>
                  <a:lumOff val="35000"/>
                </a:schemeClr>
              </a:solidFill>
              <a:latin typeface="+mj-lt"/>
              <a:cs typeface="Arial" panose="020B0604020202020204" pitchFamily="34" charset="0"/>
            </a:endParaRPr>
          </a:p>
        </p:txBody>
      </p:sp>
      <p:sp>
        <p:nvSpPr>
          <p:cNvPr id="35" name="CuadroTexto 22">
            <a:extLst>
              <a:ext uri="{FF2B5EF4-FFF2-40B4-BE49-F238E27FC236}">
                <a16:creationId xmlns:a16="http://schemas.microsoft.com/office/drawing/2014/main" id="{68E4C2BC-102F-4972-9988-4C5D8633F8A2}"/>
              </a:ext>
            </a:extLst>
          </p:cNvPr>
          <p:cNvSpPr txBox="1"/>
          <p:nvPr/>
        </p:nvSpPr>
        <p:spPr>
          <a:xfrm>
            <a:off x="6667928" y="3992452"/>
            <a:ext cx="2082932" cy="523220"/>
          </a:xfrm>
          <a:prstGeom prst="rect">
            <a:avLst/>
          </a:prstGeom>
          <a:noFill/>
        </p:spPr>
        <p:txBody>
          <a:bodyPr wrap="square" rtlCol="0">
            <a:spAutoFit/>
          </a:bodyPr>
          <a:lstStyle/>
          <a:p>
            <a:r>
              <a:rPr lang="es-CL" sz="1400" dirty="0">
                <a:solidFill>
                  <a:srgbClr val="18263C"/>
                </a:solidFill>
              </a:rPr>
              <a:t>35 MEDFORD, SOMERVILLE, MA</a:t>
            </a:r>
            <a:endParaRPr lang="es-CL" dirty="0">
              <a:solidFill>
                <a:srgbClr val="18263C"/>
              </a:solidFill>
            </a:endParaRPr>
          </a:p>
        </p:txBody>
      </p:sp>
      <p:pic>
        <p:nvPicPr>
          <p:cNvPr id="8" name="Imagen 7">
            <a:extLst>
              <a:ext uri="{FF2B5EF4-FFF2-40B4-BE49-F238E27FC236}">
                <a16:creationId xmlns:a16="http://schemas.microsoft.com/office/drawing/2014/main" id="{527ED6B9-9760-4201-B66B-4974BDE7AF5A}"/>
              </a:ext>
            </a:extLst>
          </p:cNvPr>
          <p:cNvPicPr>
            <a:picLocks noChangeAspect="1"/>
          </p:cNvPicPr>
          <p:nvPr/>
        </p:nvPicPr>
        <p:blipFill rotWithShape="1">
          <a:blip r:embed="rId5"/>
          <a:srcRect l="20479" r="19032" b="11002"/>
          <a:stretch/>
        </p:blipFill>
        <p:spPr>
          <a:xfrm>
            <a:off x="6721761" y="1380384"/>
            <a:ext cx="2030409" cy="2578005"/>
          </a:xfrm>
          <a:prstGeom prst="rect">
            <a:avLst/>
          </a:prstGeom>
        </p:spPr>
      </p:pic>
    </p:spTree>
    <p:extLst>
      <p:ext uri="{BB962C8B-B14F-4D97-AF65-F5344CB8AC3E}">
        <p14:creationId xmlns:p14="http://schemas.microsoft.com/office/powerpoint/2010/main" val="4263416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C53BA-2C09-4BD9-B2AD-229FD9304506}"/>
              </a:ext>
            </a:extLst>
          </p:cNvPr>
          <p:cNvSpPr>
            <a:spLocks noGrp="1"/>
          </p:cNvSpPr>
          <p:nvPr>
            <p:ph type="title"/>
          </p:nvPr>
        </p:nvSpPr>
        <p:spPr>
          <a:xfrm>
            <a:off x="125597" y="570039"/>
            <a:ext cx="7886700" cy="679130"/>
          </a:xfrm>
        </p:spPr>
        <p:txBody>
          <a:bodyPr>
            <a:normAutofit/>
          </a:bodyPr>
          <a:lstStyle/>
          <a:p>
            <a:r>
              <a:rPr lang="es-CL" sz="2800" dirty="0">
                <a:solidFill>
                  <a:srgbClr val="284066"/>
                </a:solidFill>
              </a:rPr>
              <a:t>UBICACIONES – Cartera Actual</a:t>
            </a:r>
          </a:p>
        </p:txBody>
      </p:sp>
      <p:sp>
        <p:nvSpPr>
          <p:cNvPr id="18" name="CuadroTexto 25">
            <a:extLst>
              <a:ext uri="{FF2B5EF4-FFF2-40B4-BE49-F238E27FC236}">
                <a16:creationId xmlns:a16="http://schemas.microsoft.com/office/drawing/2014/main" id="{E31880A3-BE74-4389-BDBC-C2DC398C9343}"/>
              </a:ext>
            </a:extLst>
          </p:cNvPr>
          <p:cNvSpPr txBox="1"/>
          <p:nvPr/>
        </p:nvSpPr>
        <p:spPr>
          <a:xfrm>
            <a:off x="2368763" y="4453165"/>
            <a:ext cx="2275399" cy="1323439"/>
          </a:xfrm>
          <a:prstGeom prst="rect">
            <a:avLst/>
          </a:prstGeom>
          <a:noFill/>
        </p:spPr>
        <p:txBody>
          <a:bodyPr wrap="square" rtlCol="0">
            <a:spAutoFit/>
          </a:bodyPr>
          <a:lstStyle/>
          <a:p>
            <a:pPr algn="just"/>
            <a:r>
              <a:rPr lang="es-ES" sz="1000" dirty="0">
                <a:solidFill>
                  <a:schemeClr val="tx1">
                    <a:lumMod val="65000"/>
                    <a:lumOff val="35000"/>
                  </a:schemeClr>
                </a:solidFill>
                <a:latin typeface="+mj-lt"/>
                <a:cs typeface="Arial" panose="020B0604020202020204" pitchFamily="34" charset="0"/>
              </a:rPr>
              <a:t>Se ubica en el lado norte de Lake Union y frente al centro de Seattle, el cual cuenta con una privilegiada vista frente al agua. </a:t>
            </a:r>
          </a:p>
          <a:p>
            <a:pPr algn="just"/>
            <a:r>
              <a:rPr lang="es-ES" sz="1000" dirty="0">
                <a:solidFill>
                  <a:schemeClr val="tx1">
                    <a:lumMod val="65000"/>
                    <a:lumOff val="35000"/>
                  </a:schemeClr>
                </a:solidFill>
                <a:latin typeface="+mj-lt"/>
                <a:cs typeface="Arial" panose="020B0604020202020204" pitchFamily="34" charset="0"/>
              </a:rPr>
              <a:t>Durante los últimos años, Fremont se ha posicionado como un centro tecnológico, de software y de salud e investigación.</a:t>
            </a:r>
          </a:p>
        </p:txBody>
      </p:sp>
      <p:sp>
        <p:nvSpPr>
          <p:cNvPr id="20" name="CuadroTexto 22">
            <a:extLst>
              <a:ext uri="{FF2B5EF4-FFF2-40B4-BE49-F238E27FC236}">
                <a16:creationId xmlns:a16="http://schemas.microsoft.com/office/drawing/2014/main" id="{618D1E89-B28C-402F-8559-33BBEB37BE56}"/>
              </a:ext>
            </a:extLst>
          </p:cNvPr>
          <p:cNvSpPr txBox="1"/>
          <p:nvPr/>
        </p:nvSpPr>
        <p:spPr>
          <a:xfrm>
            <a:off x="2327557" y="4028608"/>
            <a:ext cx="2647663" cy="523220"/>
          </a:xfrm>
          <a:prstGeom prst="rect">
            <a:avLst/>
          </a:prstGeom>
          <a:noFill/>
        </p:spPr>
        <p:txBody>
          <a:bodyPr wrap="square" rtlCol="0">
            <a:spAutoFit/>
          </a:bodyPr>
          <a:lstStyle/>
          <a:p>
            <a:r>
              <a:rPr lang="es-CL" sz="1400" dirty="0">
                <a:solidFill>
                  <a:srgbClr val="18263C"/>
                </a:solidFill>
              </a:rPr>
              <a:t>NORTHLAKE I &amp; II, FREEMONT, WA</a:t>
            </a:r>
          </a:p>
        </p:txBody>
      </p:sp>
      <p:sp>
        <p:nvSpPr>
          <p:cNvPr id="21" name="Rectángulo 13">
            <a:extLst>
              <a:ext uri="{FF2B5EF4-FFF2-40B4-BE49-F238E27FC236}">
                <a16:creationId xmlns:a16="http://schemas.microsoft.com/office/drawing/2014/main" id="{A8673406-5E46-48DF-9455-650B02836F17}"/>
              </a:ext>
            </a:extLst>
          </p:cNvPr>
          <p:cNvSpPr/>
          <p:nvPr/>
        </p:nvSpPr>
        <p:spPr>
          <a:xfrm>
            <a:off x="-1799" y="623081"/>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CuadroTexto 25">
            <a:extLst>
              <a:ext uri="{FF2B5EF4-FFF2-40B4-BE49-F238E27FC236}">
                <a16:creationId xmlns:a16="http://schemas.microsoft.com/office/drawing/2014/main" id="{CD2CD3BC-65AA-46EB-8930-5FE79EE73C7A}"/>
              </a:ext>
            </a:extLst>
          </p:cNvPr>
          <p:cNvSpPr txBox="1"/>
          <p:nvPr/>
        </p:nvSpPr>
        <p:spPr>
          <a:xfrm>
            <a:off x="4637398" y="4453165"/>
            <a:ext cx="2224788" cy="1631216"/>
          </a:xfrm>
          <a:prstGeom prst="rect">
            <a:avLst/>
          </a:prstGeom>
          <a:noFill/>
        </p:spPr>
        <p:txBody>
          <a:bodyPr wrap="square" rtlCol="0">
            <a:spAutoFit/>
          </a:bodyPr>
          <a:lstStyle/>
          <a:p>
            <a:pPr indent="0" algn="just">
              <a:buNone/>
            </a:pPr>
            <a:r>
              <a:rPr lang="es-ES" sz="1000" dirty="0">
                <a:solidFill>
                  <a:schemeClr val="tx1">
                    <a:lumMod val="65000"/>
                    <a:lumOff val="35000"/>
                  </a:schemeClr>
                </a:solidFill>
                <a:latin typeface="+mj-lt"/>
                <a:cs typeface="Arial" panose="020B0604020202020204" pitchFamily="34" charset="0"/>
              </a:rPr>
              <a:t>El edificio se encuentra en una ubicación privilegiada dentro del submercado en la avenida principal del centro de la ciudad.</a:t>
            </a:r>
            <a:endParaRPr lang="es-CL" sz="1000" dirty="0">
              <a:solidFill>
                <a:schemeClr val="tx1">
                  <a:lumMod val="65000"/>
                  <a:lumOff val="35000"/>
                </a:schemeClr>
              </a:solidFill>
              <a:latin typeface="+mj-lt"/>
              <a:cs typeface="Arial" panose="020B0604020202020204" pitchFamily="34" charset="0"/>
            </a:endParaRPr>
          </a:p>
          <a:p>
            <a:pPr algn="just"/>
            <a:r>
              <a:rPr lang="es-ES" sz="1000" dirty="0">
                <a:solidFill>
                  <a:schemeClr val="tx1">
                    <a:lumMod val="65000"/>
                    <a:lumOff val="35000"/>
                  </a:schemeClr>
                </a:solidFill>
                <a:latin typeface="+mj-lt"/>
                <a:cs typeface="Arial" panose="020B0604020202020204" pitchFamily="34" charset="0"/>
              </a:rPr>
              <a:t>Ann Arbor ha demostrado ser un estable mercado en el tiempo debido a la presencia de la universidad, la cual, entre otras, es un impulsor constante de demanda y de nuevos emprendimientos.</a:t>
            </a:r>
          </a:p>
        </p:txBody>
      </p:sp>
      <p:sp>
        <p:nvSpPr>
          <p:cNvPr id="35" name="CuadroTexto 22">
            <a:extLst>
              <a:ext uri="{FF2B5EF4-FFF2-40B4-BE49-F238E27FC236}">
                <a16:creationId xmlns:a16="http://schemas.microsoft.com/office/drawing/2014/main" id="{68E4C2BC-102F-4972-9988-4C5D8633F8A2}"/>
              </a:ext>
            </a:extLst>
          </p:cNvPr>
          <p:cNvSpPr txBox="1"/>
          <p:nvPr/>
        </p:nvSpPr>
        <p:spPr>
          <a:xfrm>
            <a:off x="4604643" y="3994768"/>
            <a:ext cx="2332324" cy="523220"/>
          </a:xfrm>
          <a:prstGeom prst="rect">
            <a:avLst/>
          </a:prstGeom>
          <a:noFill/>
        </p:spPr>
        <p:txBody>
          <a:bodyPr wrap="square" rtlCol="0">
            <a:spAutoFit/>
          </a:bodyPr>
          <a:lstStyle/>
          <a:p>
            <a:r>
              <a:rPr lang="es-MX" sz="1400" dirty="0">
                <a:solidFill>
                  <a:srgbClr val="18263C"/>
                </a:solidFill>
              </a:rPr>
              <a:t>O</a:t>
            </a:r>
            <a:r>
              <a:rPr lang="es-CL" sz="1400" dirty="0">
                <a:solidFill>
                  <a:srgbClr val="18263C"/>
                </a:solidFill>
              </a:rPr>
              <a:t>NE NORTH MAIN, ANN ARBOR, MI</a:t>
            </a:r>
            <a:endParaRPr lang="es-CL" dirty="0">
              <a:solidFill>
                <a:srgbClr val="18263C"/>
              </a:solidFill>
            </a:endParaRPr>
          </a:p>
        </p:txBody>
      </p:sp>
      <p:sp>
        <p:nvSpPr>
          <p:cNvPr id="16" name="CuadroTexto 25">
            <a:extLst>
              <a:ext uri="{FF2B5EF4-FFF2-40B4-BE49-F238E27FC236}">
                <a16:creationId xmlns:a16="http://schemas.microsoft.com/office/drawing/2014/main" id="{E23FE67F-27C6-4BE1-A5CF-36AED683149A}"/>
              </a:ext>
            </a:extLst>
          </p:cNvPr>
          <p:cNvSpPr txBox="1"/>
          <p:nvPr/>
        </p:nvSpPr>
        <p:spPr>
          <a:xfrm>
            <a:off x="87497" y="4442180"/>
            <a:ext cx="2275399" cy="1631216"/>
          </a:xfrm>
          <a:prstGeom prst="rect">
            <a:avLst/>
          </a:prstGeom>
          <a:noFill/>
        </p:spPr>
        <p:txBody>
          <a:bodyPr wrap="square" rtlCol="0">
            <a:spAutoFit/>
          </a:bodyPr>
          <a:lstStyle/>
          <a:p>
            <a:pPr algn="just"/>
            <a:r>
              <a:rPr lang="es-ES" sz="1000" dirty="0">
                <a:solidFill>
                  <a:schemeClr val="tx1">
                    <a:lumMod val="65000"/>
                    <a:lumOff val="35000"/>
                  </a:schemeClr>
                </a:solidFill>
                <a:latin typeface="+mj-lt"/>
                <a:cs typeface="Arial" panose="020B0604020202020204" pitchFamily="34" charset="0"/>
              </a:rPr>
              <a:t>La propiedad se encuentra en una estratégica ubicación, en medio de los principales estudios de entretenimiento y de empresas relacionadas, que han migrado a Burbank en los últimos años. Se encuentra a 25 minutos del centro de Los Angeles y a 50 minutos del Aeropuerto Internacional de Los Angeles.</a:t>
            </a:r>
          </a:p>
          <a:p>
            <a:pPr algn="just"/>
            <a:endParaRPr lang="es-ES" sz="1000" dirty="0">
              <a:solidFill>
                <a:schemeClr val="tx1">
                  <a:lumMod val="65000"/>
                  <a:lumOff val="35000"/>
                </a:schemeClr>
              </a:solidFill>
              <a:latin typeface="+mj-lt"/>
              <a:cs typeface="Arial" panose="020B0604020202020204" pitchFamily="34" charset="0"/>
            </a:endParaRPr>
          </a:p>
        </p:txBody>
      </p:sp>
      <p:sp>
        <p:nvSpPr>
          <p:cNvPr id="22" name="CuadroTexto 22">
            <a:extLst>
              <a:ext uri="{FF2B5EF4-FFF2-40B4-BE49-F238E27FC236}">
                <a16:creationId xmlns:a16="http://schemas.microsoft.com/office/drawing/2014/main" id="{B59B57C8-A963-4DA4-BB47-4202D6E8BC6F}"/>
              </a:ext>
            </a:extLst>
          </p:cNvPr>
          <p:cNvSpPr txBox="1"/>
          <p:nvPr/>
        </p:nvSpPr>
        <p:spPr>
          <a:xfrm>
            <a:off x="87497" y="4028608"/>
            <a:ext cx="2170641" cy="523220"/>
          </a:xfrm>
          <a:prstGeom prst="rect">
            <a:avLst/>
          </a:prstGeom>
          <a:noFill/>
        </p:spPr>
        <p:txBody>
          <a:bodyPr wrap="square" rtlCol="0">
            <a:spAutoFit/>
          </a:bodyPr>
          <a:lstStyle/>
          <a:p>
            <a:r>
              <a:rPr lang="es-CL" sz="1400" dirty="0">
                <a:solidFill>
                  <a:srgbClr val="18263C"/>
                </a:solidFill>
              </a:rPr>
              <a:t>DELUXE BURBANK, BURBANK CA</a:t>
            </a:r>
            <a:endParaRPr lang="es-CL" dirty="0">
              <a:solidFill>
                <a:srgbClr val="18263C"/>
              </a:solidFill>
            </a:endParaRPr>
          </a:p>
        </p:txBody>
      </p:sp>
      <p:pic>
        <p:nvPicPr>
          <p:cNvPr id="23" name="Imagen 22" descr="Una captura de un videojuego&#10;&#10;Descripción generada automáticamente con confianza baja">
            <a:extLst>
              <a:ext uri="{FF2B5EF4-FFF2-40B4-BE49-F238E27FC236}">
                <a16:creationId xmlns:a16="http://schemas.microsoft.com/office/drawing/2014/main" id="{ECB81DBE-30B1-4DE9-B8CE-61B7353211E9}"/>
              </a:ext>
            </a:extLst>
          </p:cNvPr>
          <p:cNvPicPr>
            <a:picLocks noChangeAspect="1"/>
          </p:cNvPicPr>
          <p:nvPr/>
        </p:nvPicPr>
        <p:blipFill rotWithShape="1">
          <a:blip r:embed="rId2"/>
          <a:srcRect l="29202" r="18726" b="16216"/>
          <a:stretch/>
        </p:blipFill>
        <p:spPr>
          <a:xfrm>
            <a:off x="166804" y="1416542"/>
            <a:ext cx="2068199" cy="2578005"/>
          </a:xfrm>
          <a:prstGeom prst="rect">
            <a:avLst/>
          </a:prstGeom>
        </p:spPr>
      </p:pic>
      <p:pic>
        <p:nvPicPr>
          <p:cNvPr id="24" name="Imagen 23">
            <a:extLst>
              <a:ext uri="{FF2B5EF4-FFF2-40B4-BE49-F238E27FC236}">
                <a16:creationId xmlns:a16="http://schemas.microsoft.com/office/drawing/2014/main" id="{481F88B3-5953-4FDB-B35B-F3D386CCA1E7}"/>
              </a:ext>
            </a:extLst>
          </p:cNvPr>
          <p:cNvPicPr>
            <a:picLocks noChangeAspect="1"/>
          </p:cNvPicPr>
          <p:nvPr/>
        </p:nvPicPr>
        <p:blipFill rotWithShape="1">
          <a:blip r:embed="rId3"/>
          <a:srcRect l="15180" t="1156" r="51200" b="11501"/>
          <a:stretch/>
        </p:blipFill>
        <p:spPr>
          <a:xfrm>
            <a:off x="2406864" y="1416542"/>
            <a:ext cx="2068200" cy="2577437"/>
          </a:xfrm>
          <a:prstGeom prst="rect">
            <a:avLst/>
          </a:prstGeom>
        </p:spPr>
      </p:pic>
      <p:pic>
        <p:nvPicPr>
          <p:cNvPr id="26" name="Imagen 25">
            <a:extLst>
              <a:ext uri="{FF2B5EF4-FFF2-40B4-BE49-F238E27FC236}">
                <a16:creationId xmlns:a16="http://schemas.microsoft.com/office/drawing/2014/main" id="{53AFB29A-2403-411A-B14E-9A64C56717DC}"/>
              </a:ext>
            </a:extLst>
          </p:cNvPr>
          <p:cNvPicPr>
            <a:picLocks noChangeAspect="1"/>
          </p:cNvPicPr>
          <p:nvPr/>
        </p:nvPicPr>
        <p:blipFill rotWithShape="1">
          <a:blip r:embed="rId4"/>
          <a:srcRect l="65252" t="11230" b="21008"/>
          <a:stretch/>
        </p:blipFill>
        <p:spPr>
          <a:xfrm>
            <a:off x="4675498" y="1416541"/>
            <a:ext cx="2076652" cy="2577437"/>
          </a:xfrm>
          <a:prstGeom prst="rect">
            <a:avLst/>
          </a:prstGeom>
        </p:spPr>
      </p:pic>
      <p:sp>
        <p:nvSpPr>
          <p:cNvPr id="14" name="CuadroTexto 25">
            <a:extLst>
              <a:ext uri="{FF2B5EF4-FFF2-40B4-BE49-F238E27FC236}">
                <a16:creationId xmlns:a16="http://schemas.microsoft.com/office/drawing/2014/main" id="{F6DCAB12-DC1B-A36D-AF2B-B47D4DCE0425}"/>
              </a:ext>
            </a:extLst>
          </p:cNvPr>
          <p:cNvSpPr txBox="1"/>
          <p:nvPr/>
        </p:nvSpPr>
        <p:spPr>
          <a:xfrm>
            <a:off x="6894941" y="4442180"/>
            <a:ext cx="2224788" cy="1938992"/>
          </a:xfrm>
          <a:prstGeom prst="rect">
            <a:avLst/>
          </a:prstGeom>
          <a:noFill/>
        </p:spPr>
        <p:txBody>
          <a:bodyPr wrap="square" rtlCol="0">
            <a:spAutoFit/>
          </a:bodyPr>
          <a:lstStyle/>
          <a:p>
            <a:pPr algn="just"/>
            <a:r>
              <a:rPr lang="es-ES" sz="1000" dirty="0" err="1">
                <a:solidFill>
                  <a:schemeClr val="tx1">
                    <a:lumMod val="65000"/>
                    <a:lumOff val="35000"/>
                  </a:schemeClr>
                </a:solidFill>
                <a:latin typeface="+mj-lt"/>
                <a:cs typeface="Arial" panose="020B0604020202020204" pitchFamily="34" charset="0"/>
              </a:rPr>
              <a:t>The</a:t>
            </a:r>
            <a:r>
              <a:rPr lang="es-ES" sz="1000" dirty="0">
                <a:solidFill>
                  <a:schemeClr val="tx1">
                    <a:lumMod val="65000"/>
                    <a:lumOff val="35000"/>
                  </a:schemeClr>
                </a:solidFill>
                <a:latin typeface="+mj-lt"/>
                <a:cs typeface="Arial" panose="020B0604020202020204" pitchFamily="34" charset="0"/>
              </a:rPr>
              <a:t> </a:t>
            </a:r>
            <a:r>
              <a:rPr lang="es-ES" sz="1000" dirty="0" err="1">
                <a:solidFill>
                  <a:schemeClr val="tx1">
                    <a:lumMod val="65000"/>
                    <a:lumOff val="35000"/>
                  </a:schemeClr>
                </a:solidFill>
                <a:latin typeface="+mj-lt"/>
                <a:cs typeface="Arial" panose="020B0604020202020204" pitchFamily="34" charset="0"/>
              </a:rPr>
              <a:t>Commons</a:t>
            </a:r>
            <a:r>
              <a:rPr lang="es-ES" sz="1000" dirty="0">
                <a:solidFill>
                  <a:schemeClr val="tx1">
                    <a:lumMod val="65000"/>
                    <a:lumOff val="35000"/>
                  </a:schemeClr>
                </a:solidFill>
                <a:latin typeface="+mj-lt"/>
                <a:cs typeface="Arial" panose="020B0604020202020204" pitchFamily="34" charset="0"/>
              </a:rPr>
              <a:t> se encuentra frente a la I-4, carretera que lo conecta directamente con el CBD de Orlando y los principales centros turísticos de la zona. </a:t>
            </a:r>
          </a:p>
          <a:p>
            <a:pPr algn="just"/>
            <a:r>
              <a:rPr lang="es-ES" sz="1000" dirty="0">
                <a:solidFill>
                  <a:schemeClr val="tx1">
                    <a:lumMod val="65000"/>
                    <a:lumOff val="35000"/>
                  </a:schemeClr>
                </a:solidFill>
                <a:latin typeface="+mj-lt"/>
                <a:cs typeface="Arial" panose="020B0604020202020204" pitchFamily="34" charset="0"/>
              </a:rPr>
              <a:t>Orlando es la 6ta ciudad más grande de Florida y es el destino turístico más relevante de USA. La ciudad cuenta con un entorno propicio para los negocios, en el que lideran los sectores laborales de hotelería y turismo, educación, servicios de salud y comercio. </a:t>
            </a:r>
          </a:p>
        </p:txBody>
      </p:sp>
      <p:sp>
        <p:nvSpPr>
          <p:cNvPr id="15" name="CuadroTexto 22">
            <a:extLst>
              <a:ext uri="{FF2B5EF4-FFF2-40B4-BE49-F238E27FC236}">
                <a16:creationId xmlns:a16="http://schemas.microsoft.com/office/drawing/2014/main" id="{9D3435B1-1122-8D61-B424-D6EEBD39F521}"/>
              </a:ext>
            </a:extLst>
          </p:cNvPr>
          <p:cNvSpPr txBox="1"/>
          <p:nvPr/>
        </p:nvSpPr>
        <p:spPr>
          <a:xfrm>
            <a:off x="6862186" y="3983783"/>
            <a:ext cx="2332324" cy="523220"/>
          </a:xfrm>
          <a:prstGeom prst="rect">
            <a:avLst/>
          </a:prstGeom>
          <a:noFill/>
        </p:spPr>
        <p:txBody>
          <a:bodyPr wrap="square" rtlCol="0">
            <a:spAutoFit/>
          </a:bodyPr>
          <a:lstStyle/>
          <a:p>
            <a:r>
              <a:rPr lang="es-CL" sz="1400" dirty="0">
                <a:solidFill>
                  <a:srgbClr val="18263C"/>
                </a:solidFill>
              </a:rPr>
              <a:t>THE COMMONS, ORLANDO, FL</a:t>
            </a:r>
            <a:endParaRPr lang="es-CL" dirty="0">
              <a:solidFill>
                <a:srgbClr val="18263C"/>
              </a:solidFill>
            </a:endParaRPr>
          </a:p>
        </p:txBody>
      </p:sp>
      <p:pic>
        <p:nvPicPr>
          <p:cNvPr id="19" name="Imagen 18">
            <a:extLst>
              <a:ext uri="{FF2B5EF4-FFF2-40B4-BE49-F238E27FC236}">
                <a16:creationId xmlns:a16="http://schemas.microsoft.com/office/drawing/2014/main" id="{000D7AE9-AF3A-126C-C811-EED3554B3D62}"/>
              </a:ext>
            </a:extLst>
          </p:cNvPr>
          <p:cNvPicPr>
            <a:picLocks noChangeAspect="1"/>
          </p:cNvPicPr>
          <p:nvPr/>
        </p:nvPicPr>
        <p:blipFill rotWithShape="1">
          <a:blip r:embed="rId4"/>
          <a:srcRect l="65252" t="11230" b="21008"/>
          <a:stretch/>
        </p:blipFill>
        <p:spPr>
          <a:xfrm>
            <a:off x="6933041" y="1405556"/>
            <a:ext cx="2068202" cy="2577437"/>
          </a:xfrm>
          <a:prstGeom prst="rect">
            <a:avLst/>
          </a:prstGeom>
        </p:spPr>
      </p:pic>
      <p:pic>
        <p:nvPicPr>
          <p:cNvPr id="17" name="Imagen 16">
            <a:extLst>
              <a:ext uri="{FF2B5EF4-FFF2-40B4-BE49-F238E27FC236}">
                <a16:creationId xmlns:a16="http://schemas.microsoft.com/office/drawing/2014/main" id="{A136B723-39E7-5B2B-B40C-861C3A9C1C27}"/>
              </a:ext>
            </a:extLst>
          </p:cNvPr>
          <p:cNvPicPr>
            <a:picLocks noChangeAspect="1"/>
          </p:cNvPicPr>
          <p:nvPr/>
        </p:nvPicPr>
        <p:blipFill rotWithShape="1">
          <a:blip r:embed="rId5"/>
          <a:srcRect b="3700"/>
          <a:stretch/>
        </p:blipFill>
        <p:spPr>
          <a:xfrm>
            <a:off x="6936052" y="1404767"/>
            <a:ext cx="2065191" cy="2577438"/>
          </a:xfrm>
          <a:prstGeom prst="rect">
            <a:avLst/>
          </a:prstGeom>
        </p:spPr>
      </p:pic>
    </p:spTree>
    <p:extLst>
      <p:ext uri="{BB962C8B-B14F-4D97-AF65-F5344CB8AC3E}">
        <p14:creationId xmlns:p14="http://schemas.microsoft.com/office/powerpoint/2010/main" val="2252637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A77E8FDE-CB0A-42FD-A73E-9003FF6AA7BB}"/>
              </a:ext>
            </a:extLst>
          </p:cNvPr>
          <p:cNvSpPr txBox="1"/>
          <p:nvPr/>
        </p:nvSpPr>
        <p:spPr>
          <a:xfrm>
            <a:off x="139143" y="5104473"/>
            <a:ext cx="2684124" cy="707886"/>
          </a:xfrm>
          <a:prstGeom prst="rect">
            <a:avLst/>
          </a:prstGeom>
          <a:noFill/>
        </p:spPr>
        <p:txBody>
          <a:bodyPr wrap="square" rtlCol="0">
            <a:spAutoFit/>
          </a:bodyPr>
          <a:lstStyle/>
          <a:p>
            <a:r>
              <a:rPr lang="es-CL" sz="4000" dirty="0">
                <a:solidFill>
                  <a:srgbClr val="18263C"/>
                </a:solidFill>
                <a:latin typeface="+mj-lt"/>
                <a:cs typeface="Arial" panose="020B0604020202020204" pitchFamily="34" charset="0"/>
              </a:rPr>
              <a:t>4,34 años</a:t>
            </a:r>
          </a:p>
        </p:txBody>
      </p:sp>
      <p:sp>
        <p:nvSpPr>
          <p:cNvPr id="13" name="CuadroTexto 12">
            <a:extLst>
              <a:ext uri="{FF2B5EF4-FFF2-40B4-BE49-F238E27FC236}">
                <a16:creationId xmlns:a16="http://schemas.microsoft.com/office/drawing/2014/main" id="{C061A9F0-6BB9-42F4-816B-CFDE50134557}"/>
              </a:ext>
            </a:extLst>
          </p:cNvPr>
          <p:cNvSpPr txBox="1"/>
          <p:nvPr/>
        </p:nvSpPr>
        <p:spPr>
          <a:xfrm>
            <a:off x="268939" y="5687940"/>
            <a:ext cx="3218332" cy="523220"/>
          </a:xfrm>
          <a:prstGeom prst="rect">
            <a:avLst/>
          </a:prstGeom>
          <a:noFill/>
        </p:spPr>
        <p:txBody>
          <a:bodyPr wrap="square" rtlCol="0">
            <a:spAutoFit/>
          </a:bodyPr>
          <a:lstStyle/>
          <a:p>
            <a:pPr algn="just"/>
            <a:r>
              <a:rPr lang="es-CL" sz="1400" dirty="0">
                <a:solidFill>
                  <a:schemeClr val="bg2">
                    <a:lumMod val="50000"/>
                  </a:schemeClr>
                </a:solidFill>
                <a:latin typeface="Arial" panose="020B0604020202020204" pitchFamily="34" charset="0"/>
                <a:cs typeface="Arial" panose="020B0604020202020204" pitchFamily="34" charset="0"/>
              </a:rPr>
              <a:t>promedio de contrato</a:t>
            </a:r>
          </a:p>
          <a:p>
            <a:pPr algn="just"/>
            <a:r>
              <a:rPr lang="es-CL" sz="1400" dirty="0">
                <a:solidFill>
                  <a:schemeClr val="bg2">
                    <a:lumMod val="50000"/>
                  </a:schemeClr>
                </a:solidFill>
                <a:latin typeface="Arial" panose="020B0604020202020204" pitchFamily="34" charset="0"/>
                <a:cs typeface="Arial" panose="020B0604020202020204" pitchFamily="34" charset="0"/>
              </a:rPr>
              <a:t>remanente.</a:t>
            </a:r>
          </a:p>
        </p:txBody>
      </p:sp>
      <p:sp>
        <p:nvSpPr>
          <p:cNvPr id="20" name="Título 1">
            <a:extLst>
              <a:ext uri="{FF2B5EF4-FFF2-40B4-BE49-F238E27FC236}">
                <a16:creationId xmlns:a16="http://schemas.microsoft.com/office/drawing/2014/main" id="{69B1F108-C913-4BCF-BA8E-16A13C0A84A0}"/>
              </a:ext>
            </a:extLst>
          </p:cNvPr>
          <p:cNvSpPr>
            <a:spLocks noGrp="1"/>
          </p:cNvSpPr>
          <p:nvPr>
            <p:ph type="title"/>
          </p:nvPr>
        </p:nvSpPr>
        <p:spPr>
          <a:xfrm>
            <a:off x="139143" y="420720"/>
            <a:ext cx="7886700" cy="584775"/>
          </a:xfrm>
        </p:spPr>
        <p:txBody>
          <a:bodyPr>
            <a:normAutofit/>
          </a:bodyPr>
          <a:lstStyle/>
          <a:p>
            <a:r>
              <a:rPr lang="es-CL" sz="2800" dirty="0">
                <a:solidFill>
                  <a:srgbClr val="284066"/>
                </a:solidFill>
              </a:rPr>
              <a:t>PERFIL DE ARRENDATARIOS</a:t>
            </a:r>
          </a:p>
        </p:txBody>
      </p:sp>
      <p:sp>
        <p:nvSpPr>
          <p:cNvPr id="22" name="CuadroTexto 21">
            <a:extLst>
              <a:ext uri="{FF2B5EF4-FFF2-40B4-BE49-F238E27FC236}">
                <a16:creationId xmlns:a16="http://schemas.microsoft.com/office/drawing/2014/main" id="{3386FBA5-3712-44ED-A7BE-307BB2E31704}"/>
              </a:ext>
            </a:extLst>
          </p:cNvPr>
          <p:cNvSpPr txBox="1"/>
          <p:nvPr/>
        </p:nvSpPr>
        <p:spPr>
          <a:xfrm>
            <a:off x="3475961" y="981123"/>
            <a:ext cx="5887114" cy="369332"/>
          </a:xfrm>
          <a:prstGeom prst="rect">
            <a:avLst/>
          </a:prstGeom>
          <a:noFill/>
        </p:spPr>
        <p:txBody>
          <a:bodyPr wrap="square" rtlCol="0">
            <a:spAutoFit/>
          </a:bodyPr>
          <a:lstStyle/>
          <a:p>
            <a:r>
              <a:rPr lang="es-CL" dirty="0">
                <a:solidFill>
                  <a:srgbClr val="18263C"/>
                </a:solidFill>
                <a:latin typeface="+mj-lt"/>
              </a:rPr>
              <a:t>DIVERSIFICACIÓN ARRENDATARIOS POR INDUSTRIA (% USD)</a:t>
            </a:r>
          </a:p>
        </p:txBody>
      </p:sp>
      <p:sp>
        <p:nvSpPr>
          <p:cNvPr id="14" name="CuadroTexto 13">
            <a:extLst>
              <a:ext uri="{FF2B5EF4-FFF2-40B4-BE49-F238E27FC236}">
                <a16:creationId xmlns:a16="http://schemas.microsoft.com/office/drawing/2014/main" id="{6A36E711-8C13-4188-AC89-BD6C6414B346}"/>
              </a:ext>
            </a:extLst>
          </p:cNvPr>
          <p:cNvSpPr txBox="1"/>
          <p:nvPr/>
        </p:nvSpPr>
        <p:spPr>
          <a:xfrm>
            <a:off x="3475960" y="3822808"/>
            <a:ext cx="5039389" cy="369332"/>
          </a:xfrm>
          <a:prstGeom prst="rect">
            <a:avLst/>
          </a:prstGeom>
          <a:noFill/>
        </p:spPr>
        <p:txBody>
          <a:bodyPr wrap="square" rtlCol="0">
            <a:spAutoFit/>
          </a:bodyPr>
          <a:lstStyle/>
          <a:p>
            <a:r>
              <a:rPr lang="es-CL" dirty="0">
                <a:solidFill>
                  <a:srgbClr val="18263C"/>
                </a:solidFill>
                <a:latin typeface="+mj-lt"/>
              </a:rPr>
              <a:t>VENCIMIENTOS ARRENDATARIOS POR AÑO (% USD)</a:t>
            </a:r>
          </a:p>
        </p:txBody>
      </p:sp>
      <p:sp>
        <p:nvSpPr>
          <p:cNvPr id="35" name="Rectángulo 13">
            <a:extLst>
              <a:ext uri="{FF2B5EF4-FFF2-40B4-BE49-F238E27FC236}">
                <a16:creationId xmlns:a16="http://schemas.microsoft.com/office/drawing/2014/main" id="{DB709BA9-28BB-4340-9318-B30A49740837}"/>
              </a:ext>
            </a:extLst>
          </p:cNvPr>
          <p:cNvSpPr/>
          <p:nvPr/>
        </p:nvSpPr>
        <p:spPr>
          <a:xfrm>
            <a:off x="543" y="729751"/>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64C15471-BB68-4C86-A4CD-C2A78B6A8AE8}"/>
              </a:ext>
            </a:extLst>
          </p:cNvPr>
          <p:cNvPicPr>
            <a:picLocks noChangeAspect="1"/>
          </p:cNvPicPr>
          <p:nvPr/>
        </p:nvPicPr>
        <p:blipFill>
          <a:blip r:embed="rId2"/>
          <a:stretch>
            <a:fillRect/>
          </a:stretch>
        </p:blipFill>
        <p:spPr>
          <a:xfrm>
            <a:off x="190707" y="1074198"/>
            <a:ext cx="3213993" cy="3967475"/>
          </a:xfrm>
          <a:prstGeom prst="rect">
            <a:avLst/>
          </a:prstGeom>
        </p:spPr>
      </p:pic>
      <p:graphicFrame>
        <p:nvGraphicFramePr>
          <p:cNvPr id="5" name="Gráfico 4">
            <a:extLst>
              <a:ext uri="{FF2B5EF4-FFF2-40B4-BE49-F238E27FC236}">
                <a16:creationId xmlns:a16="http://schemas.microsoft.com/office/drawing/2014/main" id="{75411FCC-57F6-4A67-8ED8-90A55A5673F4}"/>
              </a:ext>
            </a:extLst>
          </p:cNvPr>
          <p:cNvGraphicFramePr>
            <a:graphicFrameLocks/>
          </p:cNvGraphicFramePr>
          <p:nvPr>
            <p:extLst>
              <p:ext uri="{D42A27DB-BD31-4B8C-83A1-F6EECF244321}">
                <p14:modId xmlns:p14="http://schemas.microsoft.com/office/powerpoint/2010/main" val="716068878"/>
              </p:ext>
            </p:extLst>
          </p:nvPr>
        </p:nvGraphicFramePr>
        <p:xfrm>
          <a:off x="3691285" y="1348913"/>
          <a:ext cx="5199323" cy="24357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E3AF7CBE-D956-4CBE-8385-E6F240A64D4B}"/>
              </a:ext>
            </a:extLst>
          </p:cNvPr>
          <p:cNvGraphicFramePr>
            <a:graphicFrameLocks/>
          </p:cNvGraphicFramePr>
          <p:nvPr>
            <p:extLst>
              <p:ext uri="{D42A27DB-BD31-4B8C-83A1-F6EECF244321}">
                <p14:modId xmlns:p14="http://schemas.microsoft.com/office/powerpoint/2010/main" val="3140490468"/>
              </p:ext>
            </p:extLst>
          </p:nvPr>
        </p:nvGraphicFramePr>
        <p:xfrm>
          <a:off x="3327345" y="4133720"/>
          <a:ext cx="5563264" cy="22578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1127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ítulo 1">
            <a:extLst>
              <a:ext uri="{FF2B5EF4-FFF2-40B4-BE49-F238E27FC236}">
                <a16:creationId xmlns:a16="http://schemas.microsoft.com/office/drawing/2014/main" id="{D8F40C93-5966-4357-A7F0-8BCB1C28198E}"/>
              </a:ext>
            </a:extLst>
          </p:cNvPr>
          <p:cNvSpPr txBox="1">
            <a:spLocks/>
          </p:cNvSpPr>
          <p:nvPr/>
        </p:nvSpPr>
        <p:spPr>
          <a:xfrm>
            <a:off x="207051" y="718022"/>
            <a:ext cx="7886700" cy="58477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L" sz="2800" dirty="0">
                <a:solidFill>
                  <a:srgbClr val="284066"/>
                </a:solidFill>
              </a:rPr>
              <a:t>TOP 10 ARRENDATARIOS</a:t>
            </a:r>
          </a:p>
        </p:txBody>
      </p:sp>
      <p:graphicFrame>
        <p:nvGraphicFramePr>
          <p:cNvPr id="2" name="Tabla 1">
            <a:extLst>
              <a:ext uri="{FF2B5EF4-FFF2-40B4-BE49-F238E27FC236}">
                <a16:creationId xmlns:a16="http://schemas.microsoft.com/office/drawing/2014/main" id="{5C8EB199-A557-42FE-BF8E-1F8BD2268C09}"/>
              </a:ext>
            </a:extLst>
          </p:cNvPr>
          <p:cNvGraphicFramePr>
            <a:graphicFrameLocks noGrp="1"/>
          </p:cNvGraphicFramePr>
          <p:nvPr>
            <p:extLst>
              <p:ext uri="{D42A27DB-BD31-4B8C-83A1-F6EECF244321}">
                <p14:modId xmlns:p14="http://schemas.microsoft.com/office/powerpoint/2010/main" val="1670888531"/>
              </p:ext>
            </p:extLst>
          </p:nvPr>
        </p:nvGraphicFramePr>
        <p:xfrm>
          <a:off x="593972" y="1363980"/>
          <a:ext cx="7956056" cy="4686377"/>
        </p:xfrm>
        <a:graphic>
          <a:graphicData uri="http://schemas.openxmlformats.org/drawingml/2006/table">
            <a:tbl>
              <a:tblPr>
                <a:tableStyleId>{8EC20E35-A176-4012-BC5E-935CFFF8708E}</a:tableStyleId>
              </a:tblPr>
              <a:tblGrid>
                <a:gridCol w="2200935">
                  <a:extLst>
                    <a:ext uri="{9D8B030D-6E8A-4147-A177-3AD203B41FA5}">
                      <a16:colId xmlns:a16="http://schemas.microsoft.com/office/drawing/2014/main" val="3736903868"/>
                    </a:ext>
                  </a:extLst>
                </a:gridCol>
                <a:gridCol w="1904958">
                  <a:extLst>
                    <a:ext uri="{9D8B030D-6E8A-4147-A177-3AD203B41FA5}">
                      <a16:colId xmlns:a16="http://schemas.microsoft.com/office/drawing/2014/main" val="3066228806"/>
                    </a:ext>
                  </a:extLst>
                </a:gridCol>
                <a:gridCol w="1636654">
                  <a:extLst>
                    <a:ext uri="{9D8B030D-6E8A-4147-A177-3AD203B41FA5}">
                      <a16:colId xmlns:a16="http://schemas.microsoft.com/office/drawing/2014/main" val="3822971068"/>
                    </a:ext>
                  </a:extLst>
                </a:gridCol>
                <a:gridCol w="2213509">
                  <a:extLst>
                    <a:ext uri="{9D8B030D-6E8A-4147-A177-3AD203B41FA5}">
                      <a16:colId xmlns:a16="http://schemas.microsoft.com/office/drawing/2014/main" val="3674274204"/>
                    </a:ext>
                  </a:extLst>
                </a:gridCol>
              </a:tblGrid>
              <a:tr h="526705">
                <a:tc>
                  <a:txBody>
                    <a:bodyPr/>
                    <a:lstStyle/>
                    <a:p>
                      <a:pPr algn="ctr" fontAlgn="b"/>
                      <a:r>
                        <a:rPr lang="es-MX" sz="1200" u="none" strike="noStrike" dirty="0">
                          <a:effectLst/>
                          <a:latin typeface="+mj-lt"/>
                        </a:rPr>
                        <a:t>Top Ten Arrendatarios</a:t>
                      </a:r>
                      <a:endParaRPr lang="es-MX" sz="1200" b="1" i="0" u="none" strike="noStrike" dirty="0">
                        <a:solidFill>
                          <a:srgbClr val="000000"/>
                        </a:solidFill>
                        <a:effectLst/>
                        <a:latin typeface="+mj-lt"/>
                      </a:endParaRPr>
                    </a:p>
                  </a:txBody>
                  <a:tcPr marL="0" marR="0" marT="0" marB="0" anchor="ctr">
                    <a:solidFill>
                      <a:schemeClr val="tx2">
                        <a:lumMod val="20000"/>
                        <a:lumOff val="80000"/>
                      </a:schemeClr>
                    </a:solidFill>
                  </a:tcPr>
                </a:tc>
                <a:tc>
                  <a:txBody>
                    <a:bodyPr/>
                    <a:lstStyle/>
                    <a:p>
                      <a:pPr algn="ctr" fontAlgn="b"/>
                      <a:r>
                        <a:rPr lang="es-MX" sz="1200" u="none" strike="noStrike" dirty="0">
                          <a:effectLst/>
                          <a:latin typeface="+mj-lt"/>
                        </a:rPr>
                        <a:t>Propiedad</a:t>
                      </a:r>
                      <a:endParaRPr lang="es-MX" sz="1200" b="1" i="0" u="none" strike="noStrike" dirty="0">
                        <a:solidFill>
                          <a:srgbClr val="000000"/>
                        </a:solidFill>
                        <a:effectLst/>
                        <a:latin typeface="+mj-lt"/>
                      </a:endParaRPr>
                    </a:p>
                  </a:txBody>
                  <a:tcPr marL="0" marR="0" marT="0" marB="0" anchor="ctr">
                    <a:solidFill>
                      <a:schemeClr val="tx2">
                        <a:lumMod val="20000"/>
                        <a:lumOff val="80000"/>
                      </a:schemeClr>
                    </a:solidFill>
                  </a:tcPr>
                </a:tc>
                <a:tc>
                  <a:txBody>
                    <a:bodyPr/>
                    <a:lstStyle/>
                    <a:p>
                      <a:pPr algn="ctr" fontAlgn="b"/>
                      <a:r>
                        <a:rPr lang="es-MX" sz="1200" u="none" strike="noStrike" dirty="0">
                          <a:effectLst/>
                          <a:latin typeface="+mj-lt"/>
                        </a:rPr>
                        <a:t>Tipo de Arriendo</a:t>
                      </a:r>
                      <a:endParaRPr lang="es-MX" sz="1200" b="1" i="0" u="none" strike="noStrike" dirty="0">
                        <a:solidFill>
                          <a:srgbClr val="000000"/>
                        </a:solidFill>
                        <a:effectLst/>
                        <a:latin typeface="+mj-lt"/>
                      </a:endParaRPr>
                    </a:p>
                  </a:txBody>
                  <a:tcPr marL="0" marR="0" marT="0" marB="0" anchor="ctr">
                    <a:solidFill>
                      <a:schemeClr val="tx2">
                        <a:lumMod val="20000"/>
                        <a:lumOff val="80000"/>
                      </a:schemeClr>
                    </a:solidFill>
                  </a:tcPr>
                </a:tc>
                <a:tc>
                  <a:txBody>
                    <a:bodyPr/>
                    <a:lstStyle/>
                    <a:p>
                      <a:pPr algn="ctr" fontAlgn="b"/>
                      <a:r>
                        <a:rPr lang="es-MX" sz="1200" u="none" strike="noStrike" dirty="0">
                          <a:effectLst/>
                          <a:latin typeface="+mj-lt"/>
                        </a:rPr>
                        <a:t>Industria</a:t>
                      </a:r>
                      <a:endParaRPr lang="es-MX" sz="1200" b="1" i="0" u="none" strike="noStrike" dirty="0">
                        <a:solidFill>
                          <a:srgbClr val="000000"/>
                        </a:solidFill>
                        <a:effectLst/>
                        <a:latin typeface="+mj-lt"/>
                      </a:endParaRPr>
                    </a:p>
                  </a:txBody>
                  <a:tcPr marL="0" marR="0" marT="0" marB="0" anchor="ctr">
                    <a:solidFill>
                      <a:schemeClr val="tx2">
                        <a:lumMod val="20000"/>
                        <a:lumOff val="80000"/>
                      </a:schemeClr>
                    </a:solidFill>
                  </a:tcPr>
                </a:tc>
                <a:extLst>
                  <a:ext uri="{0D108BD9-81ED-4DB2-BD59-A6C34878D82A}">
                    <a16:rowId xmlns:a16="http://schemas.microsoft.com/office/drawing/2014/main" val="4270354403"/>
                  </a:ext>
                </a:extLst>
              </a:tr>
              <a:tr h="399784">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a:solidFill>
                            <a:srgbClr val="000000"/>
                          </a:solidFill>
                          <a:effectLst/>
                          <a:latin typeface="+mj-lt"/>
                        </a:rPr>
                        <a:t>Deluxe Burbank</a:t>
                      </a:r>
                    </a:p>
                  </a:txBody>
                  <a:tcPr marL="0" marR="0" marT="0" marB="0" anchor="ctr"/>
                </a:tc>
                <a:tc>
                  <a:txBody>
                    <a:bodyPr/>
                    <a:lstStyle/>
                    <a:p>
                      <a:pPr algn="ctr" fontAlgn="b"/>
                      <a:r>
                        <a:rPr lang="es-MX" sz="1100" b="0" i="0" u="none" strike="noStrike" dirty="0">
                          <a:solidFill>
                            <a:srgbClr val="000000"/>
                          </a:solidFill>
                          <a:effectLst/>
                          <a:latin typeface="+mj-lt"/>
                        </a:rPr>
                        <a:t>Oficina / Flex</a:t>
                      </a:r>
                    </a:p>
                  </a:txBody>
                  <a:tcPr marL="0" marR="0" marT="0" marB="0" anchor="ctr"/>
                </a:tc>
                <a:tc>
                  <a:txBody>
                    <a:bodyPr/>
                    <a:lstStyle/>
                    <a:p>
                      <a:pPr algn="ctr" fontAlgn="b"/>
                      <a:r>
                        <a:rPr lang="es-MX" sz="1100" b="0" i="0" u="none" strike="noStrike" dirty="0">
                          <a:solidFill>
                            <a:srgbClr val="000000"/>
                          </a:solidFill>
                          <a:effectLst/>
                          <a:latin typeface="+mj-lt"/>
                        </a:rPr>
                        <a:t>Entretenimiento</a:t>
                      </a:r>
                    </a:p>
                  </a:txBody>
                  <a:tcPr marL="0" marR="0" marT="0" marB="0" anchor="ctr"/>
                </a:tc>
                <a:extLst>
                  <a:ext uri="{0D108BD9-81ED-4DB2-BD59-A6C34878D82A}">
                    <a16:rowId xmlns:a16="http://schemas.microsoft.com/office/drawing/2014/main" val="821915473"/>
                  </a:ext>
                </a:extLst>
              </a:tr>
              <a:tr h="399784">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a:solidFill>
                            <a:srgbClr val="000000"/>
                          </a:solidFill>
                          <a:effectLst/>
                          <a:latin typeface="+mj-lt"/>
                        </a:rPr>
                        <a:t>35 Medford</a:t>
                      </a:r>
                    </a:p>
                  </a:txBody>
                  <a:tcPr marL="0" marR="0" marT="0" marB="0" anchor="ctr"/>
                </a:tc>
                <a:tc>
                  <a:txBody>
                    <a:bodyPr/>
                    <a:lstStyle/>
                    <a:p>
                      <a:pPr algn="ctr" fontAlgn="b"/>
                      <a:r>
                        <a:rPr lang="es-MX" sz="1100" b="0" i="0" u="none" strike="noStrike" dirty="0">
                          <a:solidFill>
                            <a:srgbClr val="000000"/>
                          </a:solidFill>
                          <a:effectLst/>
                          <a:latin typeface="+mj-lt"/>
                        </a:rPr>
                        <a:t>R&amp;D</a:t>
                      </a:r>
                    </a:p>
                  </a:txBody>
                  <a:tcPr marL="0" marR="0" marT="0" marB="0" anchor="ctr"/>
                </a:tc>
                <a:tc>
                  <a:txBody>
                    <a:bodyPr/>
                    <a:lstStyle/>
                    <a:p>
                      <a:pPr algn="ctr" fontAlgn="b"/>
                      <a:r>
                        <a:rPr lang="es-MX" sz="1100" b="0" i="0" u="none" strike="noStrike" dirty="0">
                          <a:solidFill>
                            <a:srgbClr val="000000"/>
                          </a:solidFill>
                          <a:effectLst/>
                          <a:latin typeface="+mj-lt"/>
                        </a:rPr>
                        <a:t>Hardware &amp; Software</a:t>
                      </a:r>
                    </a:p>
                  </a:txBody>
                  <a:tcPr marL="0" marR="0" marT="0" marB="0" anchor="ctr"/>
                </a:tc>
                <a:extLst>
                  <a:ext uri="{0D108BD9-81ED-4DB2-BD59-A6C34878D82A}">
                    <a16:rowId xmlns:a16="http://schemas.microsoft.com/office/drawing/2014/main" val="819192777"/>
                  </a:ext>
                </a:extLst>
              </a:tr>
              <a:tr h="394503">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err="1">
                          <a:solidFill>
                            <a:srgbClr val="000000"/>
                          </a:solidFill>
                          <a:effectLst/>
                          <a:latin typeface="+mj-lt"/>
                        </a:rPr>
                        <a:t>One</a:t>
                      </a:r>
                      <a:r>
                        <a:rPr lang="es-MX" sz="1100" b="0" i="0" u="none" strike="noStrike" dirty="0">
                          <a:solidFill>
                            <a:srgbClr val="000000"/>
                          </a:solidFill>
                          <a:effectLst/>
                          <a:latin typeface="+mj-lt"/>
                        </a:rPr>
                        <a:t> North </a:t>
                      </a:r>
                      <a:r>
                        <a:rPr lang="es-MX" sz="1100" b="0" i="0" u="none" strike="noStrike" dirty="0" err="1">
                          <a:solidFill>
                            <a:srgbClr val="000000"/>
                          </a:solidFill>
                          <a:effectLst/>
                          <a:latin typeface="+mj-lt"/>
                        </a:rPr>
                        <a:t>Main</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a:solidFill>
                            <a:srgbClr val="000000"/>
                          </a:solidFill>
                          <a:effectLst/>
                          <a:latin typeface="+mj-lt"/>
                        </a:rPr>
                        <a:t>Oficina</a:t>
                      </a:r>
                    </a:p>
                  </a:txBody>
                  <a:tcPr marL="0" marR="0" marT="0" marB="0" anchor="ctr"/>
                </a:tc>
                <a:tc>
                  <a:txBody>
                    <a:bodyPr/>
                    <a:lstStyle/>
                    <a:p>
                      <a:pPr algn="ctr" fontAlgn="b"/>
                      <a:r>
                        <a:rPr lang="es-MX" sz="1100" b="0" i="0" u="none" strike="noStrike" dirty="0">
                          <a:solidFill>
                            <a:srgbClr val="000000"/>
                          </a:solidFill>
                          <a:effectLst/>
                          <a:latin typeface="+mj-lt"/>
                        </a:rPr>
                        <a:t>Educación</a:t>
                      </a:r>
                    </a:p>
                  </a:txBody>
                  <a:tcPr marL="0" marR="0" marT="0" marB="0" anchor="ctr"/>
                </a:tc>
                <a:extLst>
                  <a:ext uri="{0D108BD9-81ED-4DB2-BD59-A6C34878D82A}">
                    <a16:rowId xmlns:a16="http://schemas.microsoft.com/office/drawing/2014/main" val="2558321246"/>
                  </a:ext>
                </a:extLst>
              </a:tr>
              <a:tr h="394503">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The </a:t>
                      </a:r>
                      <a:r>
                        <a:rPr lang="es-MX" sz="1100" u="none" strike="noStrike" dirty="0" err="1">
                          <a:effectLst/>
                          <a:latin typeface="+mj-lt"/>
                        </a:rPr>
                        <a:t>River</a:t>
                      </a:r>
                      <a:r>
                        <a:rPr lang="es-MX" sz="1100" u="none" strike="noStrike" dirty="0">
                          <a:effectLst/>
                          <a:latin typeface="+mj-lt"/>
                        </a:rPr>
                        <a:t> </a:t>
                      </a:r>
                      <a:r>
                        <a:rPr lang="es-MX" sz="1100" u="none" strike="noStrike" dirty="0" err="1">
                          <a:effectLst/>
                          <a:latin typeface="+mj-lt"/>
                        </a:rPr>
                        <a:t>Oaks</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Oficina / </a:t>
                      </a:r>
                      <a:r>
                        <a:rPr lang="es-MX" sz="1100" u="none" strike="noStrike" dirty="0" err="1">
                          <a:effectLst/>
                          <a:latin typeface="+mj-lt"/>
                        </a:rPr>
                        <a:t>Retail</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Banco</a:t>
                      </a:r>
                      <a:endParaRPr lang="es-MX" sz="11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2327693308"/>
                  </a:ext>
                </a:extLst>
              </a:tr>
              <a:tr h="445257">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100 Franklin</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Oficina / </a:t>
                      </a:r>
                      <a:r>
                        <a:rPr lang="es-MX" sz="1100" u="none" strike="noStrike" dirty="0" err="1">
                          <a:effectLst/>
                          <a:latin typeface="+mj-lt"/>
                        </a:rPr>
                        <a:t>Retail</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Banco</a:t>
                      </a:r>
                      <a:endParaRPr lang="es-MX" sz="11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2479296366"/>
                  </a:ext>
                </a:extLst>
              </a:tr>
              <a:tr h="399784">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The </a:t>
                      </a:r>
                      <a:r>
                        <a:rPr lang="es-MX" sz="1100" u="none" strike="noStrike" dirty="0" err="1">
                          <a:effectLst/>
                          <a:latin typeface="+mj-lt"/>
                        </a:rPr>
                        <a:t>River</a:t>
                      </a:r>
                      <a:r>
                        <a:rPr lang="es-MX" sz="1100" u="none" strike="noStrike" dirty="0">
                          <a:effectLst/>
                          <a:latin typeface="+mj-lt"/>
                        </a:rPr>
                        <a:t> </a:t>
                      </a:r>
                      <a:r>
                        <a:rPr lang="es-MX" sz="1100" u="none" strike="noStrike" dirty="0" err="1">
                          <a:effectLst/>
                          <a:latin typeface="+mj-lt"/>
                        </a:rPr>
                        <a:t>Oaks</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Oficina</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Servicios Financieros</a:t>
                      </a:r>
                      <a:endParaRPr lang="es-MX" sz="11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1333820630"/>
                  </a:ext>
                </a:extLst>
              </a:tr>
              <a:tr h="526705">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err="1">
                          <a:solidFill>
                            <a:srgbClr val="000000"/>
                          </a:solidFill>
                          <a:effectLst/>
                          <a:latin typeface="+mj-lt"/>
                        </a:rPr>
                        <a:t>One</a:t>
                      </a:r>
                      <a:r>
                        <a:rPr lang="es-MX" sz="1100" b="0" i="0" u="none" strike="noStrike" dirty="0">
                          <a:solidFill>
                            <a:srgbClr val="000000"/>
                          </a:solidFill>
                          <a:effectLst/>
                          <a:latin typeface="+mj-lt"/>
                        </a:rPr>
                        <a:t> North </a:t>
                      </a:r>
                      <a:r>
                        <a:rPr lang="es-MX" sz="1100" b="0" i="0" u="none" strike="noStrike" dirty="0" err="1">
                          <a:solidFill>
                            <a:srgbClr val="000000"/>
                          </a:solidFill>
                          <a:effectLst/>
                          <a:latin typeface="+mj-lt"/>
                        </a:rPr>
                        <a:t>Main</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a:solidFill>
                            <a:srgbClr val="000000"/>
                          </a:solidFill>
                          <a:effectLst/>
                          <a:latin typeface="+mj-lt"/>
                        </a:rPr>
                        <a:t>Oficina</a:t>
                      </a:r>
                    </a:p>
                  </a:txBody>
                  <a:tcPr marL="0" marR="0" marT="0" marB="0" anchor="ctr"/>
                </a:tc>
                <a:tc>
                  <a:txBody>
                    <a:bodyPr/>
                    <a:lstStyle/>
                    <a:p>
                      <a:pPr algn="ctr" fontAlgn="b"/>
                      <a:r>
                        <a:rPr lang="es-MX" sz="1100" b="0" i="0" u="none" strike="noStrike" dirty="0">
                          <a:solidFill>
                            <a:srgbClr val="000000"/>
                          </a:solidFill>
                          <a:effectLst/>
                          <a:latin typeface="+mj-lt"/>
                        </a:rPr>
                        <a:t>Servicios</a:t>
                      </a:r>
                    </a:p>
                  </a:txBody>
                  <a:tcPr marL="0" marR="0" marT="0" marB="0" anchor="ctr"/>
                </a:tc>
                <a:extLst>
                  <a:ext uri="{0D108BD9-81ED-4DB2-BD59-A6C34878D82A}">
                    <a16:rowId xmlns:a16="http://schemas.microsoft.com/office/drawing/2014/main" val="1445231340"/>
                  </a:ext>
                </a:extLst>
              </a:tr>
              <a:tr h="399784">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100 Franklin</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Oficina</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b="0" i="0" u="none" strike="noStrike" dirty="0">
                          <a:solidFill>
                            <a:srgbClr val="000000"/>
                          </a:solidFill>
                          <a:effectLst/>
                          <a:latin typeface="+mj-lt"/>
                        </a:rPr>
                        <a:t>Servicios Financieros</a:t>
                      </a:r>
                    </a:p>
                  </a:txBody>
                  <a:tcPr marL="0" marR="0" marT="0" marB="0" anchor="ctr"/>
                </a:tc>
                <a:extLst>
                  <a:ext uri="{0D108BD9-81ED-4DB2-BD59-A6C34878D82A}">
                    <a16:rowId xmlns:a16="http://schemas.microsoft.com/office/drawing/2014/main" val="2563533563"/>
                  </a:ext>
                </a:extLst>
              </a:tr>
              <a:tr h="399784">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marL="0" algn="ctr" defTabSz="685800" rtl="0" eaLnBrk="1" fontAlgn="b" latinLnBrk="0" hangingPunct="1"/>
                      <a:r>
                        <a:rPr lang="es-MX" sz="1100" u="none" strike="noStrike" kern="1200" dirty="0" err="1">
                          <a:solidFill>
                            <a:schemeClr val="dk1"/>
                          </a:solidFill>
                          <a:effectLst/>
                          <a:latin typeface="+mj-lt"/>
                          <a:ea typeface="+mn-ea"/>
                          <a:cs typeface="+mn-cs"/>
                        </a:rPr>
                        <a:t>One</a:t>
                      </a:r>
                      <a:r>
                        <a:rPr lang="es-MX" sz="1100" u="none" strike="noStrike" kern="1200" dirty="0">
                          <a:solidFill>
                            <a:schemeClr val="dk1"/>
                          </a:solidFill>
                          <a:effectLst/>
                          <a:latin typeface="+mj-lt"/>
                          <a:ea typeface="+mn-ea"/>
                          <a:cs typeface="+mn-cs"/>
                        </a:rPr>
                        <a:t> North </a:t>
                      </a:r>
                      <a:r>
                        <a:rPr lang="es-MX" sz="1100" u="none" strike="noStrike" kern="1200" dirty="0" err="1">
                          <a:solidFill>
                            <a:schemeClr val="dk1"/>
                          </a:solidFill>
                          <a:effectLst/>
                          <a:latin typeface="+mj-lt"/>
                          <a:ea typeface="+mn-ea"/>
                          <a:cs typeface="+mn-cs"/>
                        </a:rPr>
                        <a:t>Main</a:t>
                      </a:r>
                      <a:endParaRPr lang="es-MX" sz="1100" u="none" strike="noStrike" kern="1200" dirty="0">
                        <a:solidFill>
                          <a:schemeClr val="dk1"/>
                        </a:solidFill>
                        <a:effectLst/>
                        <a:latin typeface="+mj-lt"/>
                        <a:ea typeface="+mn-ea"/>
                        <a:cs typeface="+mn-cs"/>
                      </a:endParaRPr>
                    </a:p>
                  </a:txBody>
                  <a:tcPr marL="0" marR="0" marT="0" marB="0" anchor="ctr"/>
                </a:tc>
                <a:tc>
                  <a:txBody>
                    <a:bodyPr/>
                    <a:lstStyle/>
                    <a:p>
                      <a:pPr algn="ctr" fontAlgn="b"/>
                      <a:r>
                        <a:rPr lang="es-MX" sz="1100" u="none" strike="noStrike" dirty="0">
                          <a:effectLst/>
                          <a:latin typeface="+mj-lt"/>
                        </a:rPr>
                        <a:t>Oficina</a:t>
                      </a:r>
                      <a:endParaRPr lang="es-MX" sz="1100" b="0" i="0" u="none" strike="noStrike" dirty="0">
                        <a:solidFill>
                          <a:srgbClr val="000000"/>
                        </a:solidFill>
                        <a:effectLst/>
                        <a:latin typeface="+mj-lt"/>
                      </a:endParaRPr>
                    </a:p>
                  </a:txBody>
                  <a:tcPr marL="0" marR="0" marT="0" marB="0" anchor="ctr"/>
                </a:tc>
                <a:tc>
                  <a:txBody>
                    <a:bodyPr/>
                    <a:lstStyle/>
                    <a:p>
                      <a:pPr algn="ctr" fontAlgn="b"/>
                      <a:r>
                        <a:rPr lang="es-MX" sz="1100" u="none" strike="noStrike" dirty="0">
                          <a:effectLst/>
                          <a:latin typeface="+mj-lt"/>
                        </a:rPr>
                        <a:t>Servicios Legales</a:t>
                      </a:r>
                      <a:endParaRPr lang="es-MX" sz="11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909032645"/>
                  </a:ext>
                </a:extLst>
              </a:tr>
              <a:tr h="399784">
                <a:tc>
                  <a:txBody>
                    <a:bodyPr/>
                    <a:lstStyle/>
                    <a:p>
                      <a:pPr algn="ctr" fontAlgn="b"/>
                      <a:endParaRPr lang="es-MX" sz="900" b="0" i="0" u="none" strike="noStrike" dirty="0">
                        <a:solidFill>
                          <a:srgbClr val="000000"/>
                        </a:solidFill>
                        <a:effectLst/>
                        <a:latin typeface="+mj-lt"/>
                      </a:endParaRPr>
                    </a:p>
                  </a:txBody>
                  <a:tcPr marL="0" marR="0" marT="0" marB="0" anchor="ctr"/>
                </a:tc>
                <a:tc>
                  <a:txBody>
                    <a:bodyPr/>
                    <a:lstStyle/>
                    <a:p>
                      <a:pPr marL="0" algn="ctr" defTabSz="685800" rtl="0" eaLnBrk="1" fontAlgn="b" latinLnBrk="0" hangingPunct="1"/>
                      <a:r>
                        <a:rPr lang="es-MX" sz="1100" u="none" strike="noStrike" kern="1200" dirty="0">
                          <a:solidFill>
                            <a:schemeClr val="dk1"/>
                          </a:solidFill>
                          <a:effectLst/>
                          <a:latin typeface="+mj-lt"/>
                          <a:ea typeface="+mn-ea"/>
                          <a:cs typeface="+mn-cs"/>
                        </a:rPr>
                        <a:t>100 Franklin</a:t>
                      </a:r>
                    </a:p>
                  </a:txBody>
                  <a:tcPr marL="0" marR="0" marT="0" marB="0" anchor="ctr"/>
                </a:tc>
                <a:tc>
                  <a:txBody>
                    <a:bodyPr/>
                    <a:lstStyle/>
                    <a:p>
                      <a:pPr algn="ctr" fontAlgn="b"/>
                      <a:r>
                        <a:rPr lang="es-MX" sz="1100" b="0" i="0" u="none" strike="noStrike" dirty="0">
                          <a:solidFill>
                            <a:srgbClr val="000000"/>
                          </a:solidFill>
                          <a:effectLst/>
                          <a:latin typeface="+mj-lt"/>
                        </a:rPr>
                        <a:t>Oficina</a:t>
                      </a:r>
                    </a:p>
                  </a:txBody>
                  <a:tcPr marL="0" marR="0" marT="0" marB="0" anchor="ctr"/>
                </a:tc>
                <a:tc>
                  <a:txBody>
                    <a:bodyPr/>
                    <a:lstStyle/>
                    <a:p>
                      <a:pPr algn="ctr" fontAlgn="b"/>
                      <a:r>
                        <a:rPr lang="es-MX" sz="1100" b="0" i="0" u="none" strike="noStrike" dirty="0">
                          <a:solidFill>
                            <a:srgbClr val="000000"/>
                          </a:solidFill>
                          <a:effectLst/>
                          <a:latin typeface="+mj-lt"/>
                        </a:rPr>
                        <a:t>Educación</a:t>
                      </a:r>
                    </a:p>
                  </a:txBody>
                  <a:tcPr marL="0" marR="0" marT="0" marB="0" anchor="ctr"/>
                </a:tc>
                <a:extLst>
                  <a:ext uri="{0D108BD9-81ED-4DB2-BD59-A6C34878D82A}">
                    <a16:rowId xmlns:a16="http://schemas.microsoft.com/office/drawing/2014/main" val="3666126224"/>
                  </a:ext>
                </a:extLst>
              </a:tr>
            </a:tbl>
          </a:graphicData>
        </a:graphic>
      </p:graphicFrame>
      <p:sp>
        <p:nvSpPr>
          <p:cNvPr id="5" name="Rectángulo 13">
            <a:extLst>
              <a:ext uri="{FF2B5EF4-FFF2-40B4-BE49-F238E27FC236}">
                <a16:creationId xmlns:a16="http://schemas.microsoft.com/office/drawing/2014/main" id="{548A1A92-6AFA-49E6-9CF8-BC8845516A21}"/>
              </a:ext>
            </a:extLst>
          </p:cNvPr>
          <p:cNvSpPr/>
          <p:nvPr/>
        </p:nvSpPr>
        <p:spPr>
          <a:xfrm>
            <a:off x="543" y="729751"/>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8196CCEC-EFEF-4349-8B18-112CCAC0FD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416" y="4818430"/>
            <a:ext cx="1197877" cy="482006"/>
          </a:xfrm>
          <a:prstGeom prst="rect">
            <a:avLst/>
          </a:prstGeom>
        </p:spPr>
      </p:pic>
      <p:pic>
        <p:nvPicPr>
          <p:cNvPr id="10" name="Imagen 9">
            <a:extLst>
              <a:ext uri="{FF2B5EF4-FFF2-40B4-BE49-F238E27FC236}">
                <a16:creationId xmlns:a16="http://schemas.microsoft.com/office/drawing/2014/main" id="{4A36E39B-AADB-4415-AED8-48F8CD3C27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92015" y="3134337"/>
            <a:ext cx="692573" cy="314277"/>
          </a:xfrm>
          <a:prstGeom prst="rect">
            <a:avLst/>
          </a:prstGeom>
        </p:spPr>
      </p:pic>
      <p:pic>
        <p:nvPicPr>
          <p:cNvPr id="13" name="Imagen 12">
            <a:extLst>
              <a:ext uri="{FF2B5EF4-FFF2-40B4-BE49-F238E27FC236}">
                <a16:creationId xmlns:a16="http://schemas.microsoft.com/office/drawing/2014/main" id="{B508BFD3-C1C8-4560-A894-1B02964685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1269" y="3941236"/>
            <a:ext cx="1118175" cy="331055"/>
          </a:xfrm>
          <a:prstGeom prst="rect">
            <a:avLst/>
          </a:prstGeom>
        </p:spPr>
      </p:pic>
      <p:pic>
        <p:nvPicPr>
          <p:cNvPr id="15" name="Imagen 14">
            <a:extLst>
              <a:ext uri="{FF2B5EF4-FFF2-40B4-BE49-F238E27FC236}">
                <a16:creationId xmlns:a16="http://schemas.microsoft.com/office/drawing/2014/main" id="{BC088D8A-500D-40F1-8630-9AB77315E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9731" y="3554895"/>
            <a:ext cx="1261249" cy="360817"/>
          </a:xfrm>
          <a:prstGeom prst="rect">
            <a:avLst/>
          </a:prstGeom>
        </p:spPr>
      </p:pic>
      <p:pic>
        <p:nvPicPr>
          <p:cNvPr id="17" name="Imagen 16">
            <a:extLst>
              <a:ext uri="{FF2B5EF4-FFF2-40B4-BE49-F238E27FC236}">
                <a16:creationId xmlns:a16="http://schemas.microsoft.com/office/drawing/2014/main" id="{C053EF89-36C7-4A01-913D-1A1005294C85}"/>
              </a:ext>
            </a:extLst>
          </p:cNvPr>
          <p:cNvPicPr>
            <a:picLocks noChangeAspect="1"/>
          </p:cNvPicPr>
          <p:nvPr/>
        </p:nvPicPr>
        <p:blipFill>
          <a:blip r:embed="rId6"/>
          <a:stretch>
            <a:fillRect/>
          </a:stretch>
        </p:blipFill>
        <p:spPr>
          <a:xfrm>
            <a:off x="1329472" y="1973929"/>
            <a:ext cx="606688" cy="349374"/>
          </a:xfrm>
          <a:prstGeom prst="rect">
            <a:avLst/>
          </a:prstGeom>
        </p:spPr>
      </p:pic>
      <p:pic>
        <p:nvPicPr>
          <p:cNvPr id="18" name="Imagen 17">
            <a:extLst>
              <a:ext uri="{FF2B5EF4-FFF2-40B4-BE49-F238E27FC236}">
                <a16:creationId xmlns:a16="http://schemas.microsoft.com/office/drawing/2014/main" id="{E60AFC1E-6DEC-4B7A-AA3B-DB163004DEA1}"/>
              </a:ext>
            </a:extLst>
          </p:cNvPr>
          <p:cNvPicPr>
            <a:picLocks noChangeAspect="1"/>
          </p:cNvPicPr>
          <p:nvPr/>
        </p:nvPicPr>
        <p:blipFill>
          <a:blip r:embed="rId7"/>
          <a:stretch>
            <a:fillRect/>
          </a:stretch>
        </p:blipFill>
        <p:spPr>
          <a:xfrm>
            <a:off x="1233893" y="2322605"/>
            <a:ext cx="877786" cy="350630"/>
          </a:xfrm>
          <a:prstGeom prst="rect">
            <a:avLst/>
          </a:prstGeom>
        </p:spPr>
      </p:pic>
      <p:pic>
        <p:nvPicPr>
          <p:cNvPr id="1026" name="Picture 2" descr="The Regents of the University of Michigan">
            <a:extLst>
              <a:ext uri="{FF2B5EF4-FFF2-40B4-BE49-F238E27FC236}">
                <a16:creationId xmlns:a16="http://schemas.microsoft.com/office/drawing/2014/main" id="{3EA9105B-8E47-4C16-AD69-7BEA06553A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6443" y="2669020"/>
            <a:ext cx="390706" cy="3907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ller Canfield | JD Supra">
            <a:extLst>
              <a:ext uri="{FF2B5EF4-FFF2-40B4-BE49-F238E27FC236}">
                <a16:creationId xmlns:a16="http://schemas.microsoft.com/office/drawing/2014/main" id="{6E120EE3-C8B1-4051-91A1-6DACE76403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118" t="24551" r="9038" b="20144"/>
          <a:stretch/>
        </p:blipFill>
        <p:spPr bwMode="auto">
          <a:xfrm>
            <a:off x="1264674" y="5273565"/>
            <a:ext cx="827729" cy="424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38C735-F3C4-4888-B196-5225323B03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072" y="4383387"/>
            <a:ext cx="715448" cy="3974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YMCA Greater Boston (@YMCA_Boston) / Twitter">
            <a:extLst>
              <a:ext uri="{FF2B5EF4-FFF2-40B4-BE49-F238E27FC236}">
                <a16:creationId xmlns:a16="http://schemas.microsoft.com/office/drawing/2014/main" id="{51240297-1BC2-C4BD-EC90-DF25136DFF8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303" t="15810" r="6580" b="13054"/>
          <a:stretch/>
        </p:blipFill>
        <p:spPr bwMode="auto">
          <a:xfrm>
            <a:off x="822111" y="5657735"/>
            <a:ext cx="372292" cy="297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onate to YMCA of Greater Boston - The 2022 ASICS Falmouth Road Race — Race  Roster — Registration, Marketing, Fundraising">
            <a:extLst>
              <a:ext uri="{FF2B5EF4-FFF2-40B4-BE49-F238E27FC236}">
                <a16:creationId xmlns:a16="http://schemas.microsoft.com/office/drawing/2014/main" id="{32AD74DB-AE49-AE5B-FDF1-F6F0C93D7A1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3056" b="13750"/>
          <a:stretch/>
        </p:blipFill>
        <p:spPr bwMode="auto">
          <a:xfrm>
            <a:off x="1122239" y="5769224"/>
            <a:ext cx="1172481" cy="154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50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A10B9B8F-3F51-4BD8-BCF6-2C4DBD01FA36}"/>
              </a:ext>
            </a:extLst>
          </p:cNvPr>
          <p:cNvPicPr>
            <a:picLocks noChangeAspect="1"/>
          </p:cNvPicPr>
          <p:nvPr/>
        </p:nvPicPr>
        <p:blipFill rotWithShape="1">
          <a:blip r:embed="rId2"/>
          <a:srcRect r="4597" b="7015"/>
          <a:stretch/>
        </p:blipFill>
        <p:spPr>
          <a:xfrm>
            <a:off x="6777539" y="4550436"/>
            <a:ext cx="2362315" cy="1776889"/>
          </a:xfrm>
          <a:prstGeom prst="rect">
            <a:avLst/>
          </a:prstGeom>
        </p:spPr>
      </p:pic>
      <p:pic>
        <p:nvPicPr>
          <p:cNvPr id="26" name="Imagen 25">
            <a:extLst>
              <a:ext uri="{FF2B5EF4-FFF2-40B4-BE49-F238E27FC236}">
                <a16:creationId xmlns:a16="http://schemas.microsoft.com/office/drawing/2014/main" id="{20AF8187-7B59-4E7B-B335-DEC60124945A}"/>
              </a:ext>
            </a:extLst>
          </p:cNvPr>
          <p:cNvPicPr>
            <a:picLocks noChangeAspect="1"/>
          </p:cNvPicPr>
          <p:nvPr/>
        </p:nvPicPr>
        <p:blipFill rotWithShape="1">
          <a:blip r:embed="rId3"/>
          <a:srcRect l="13078" r="2115" b="1536"/>
          <a:stretch/>
        </p:blipFill>
        <p:spPr>
          <a:xfrm>
            <a:off x="4793436" y="4550436"/>
            <a:ext cx="2089062" cy="1777965"/>
          </a:xfrm>
          <a:prstGeom prst="rect">
            <a:avLst/>
          </a:prstGeom>
        </p:spPr>
      </p:pic>
      <p:pic>
        <p:nvPicPr>
          <p:cNvPr id="25" name="Imagen 24">
            <a:extLst>
              <a:ext uri="{FF2B5EF4-FFF2-40B4-BE49-F238E27FC236}">
                <a16:creationId xmlns:a16="http://schemas.microsoft.com/office/drawing/2014/main" id="{EE4EB9B1-73AD-4C54-AFBF-F97935F54E0A}"/>
              </a:ext>
            </a:extLst>
          </p:cNvPr>
          <p:cNvPicPr>
            <a:picLocks noChangeAspect="1"/>
          </p:cNvPicPr>
          <p:nvPr/>
        </p:nvPicPr>
        <p:blipFill rotWithShape="1">
          <a:blip r:embed="rId4"/>
          <a:srcRect t="13228"/>
          <a:stretch/>
        </p:blipFill>
        <p:spPr>
          <a:xfrm>
            <a:off x="2271037" y="4552112"/>
            <a:ext cx="2516698" cy="1775213"/>
          </a:xfrm>
          <a:prstGeom prst="rect">
            <a:avLst/>
          </a:prstGeom>
        </p:spPr>
      </p:pic>
      <p:pic>
        <p:nvPicPr>
          <p:cNvPr id="24" name="Imagen 23">
            <a:extLst>
              <a:ext uri="{FF2B5EF4-FFF2-40B4-BE49-F238E27FC236}">
                <a16:creationId xmlns:a16="http://schemas.microsoft.com/office/drawing/2014/main" id="{0492ABDC-622E-4CFA-9F10-6341CCA8A44D}"/>
              </a:ext>
            </a:extLst>
          </p:cNvPr>
          <p:cNvPicPr>
            <a:picLocks noChangeAspect="1"/>
          </p:cNvPicPr>
          <p:nvPr/>
        </p:nvPicPr>
        <p:blipFill rotWithShape="1">
          <a:blip r:embed="rId5"/>
          <a:srcRect r="13292"/>
          <a:stretch/>
        </p:blipFill>
        <p:spPr>
          <a:xfrm>
            <a:off x="-5701" y="4550436"/>
            <a:ext cx="2276738" cy="1776889"/>
          </a:xfrm>
          <a:prstGeom prst="rect">
            <a:avLst/>
          </a:prstGeom>
        </p:spPr>
      </p:pic>
      <p:sp>
        <p:nvSpPr>
          <p:cNvPr id="20" name="Título 1">
            <a:extLst>
              <a:ext uri="{FF2B5EF4-FFF2-40B4-BE49-F238E27FC236}">
                <a16:creationId xmlns:a16="http://schemas.microsoft.com/office/drawing/2014/main" id="{69B1F108-C913-4BCF-BA8E-16A13C0A84A0}"/>
              </a:ext>
            </a:extLst>
          </p:cNvPr>
          <p:cNvSpPr>
            <a:spLocks noGrp="1"/>
          </p:cNvSpPr>
          <p:nvPr>
            <p:ph type="title"/>
          </p:nvPr>
        </p:nvSpPr>
        <p:spPr>
          <a:xfrm>
            <a:off x="97994" y="516295"/>
            <a:ext cx="7886700" cy="584775"/>
          </a:xfrm>
        </p:spPr>
        <p:txBody>
          <a:bodyPr>
            <a:normAutofit/>
          </a:bodyPr>
          <a:lstStyle/>
          <a:p>
            <a:r>
              <a:rPr lang="es-CL" sz="2800" dirty="0">
                <a:solidFill>
                  <a:srgbClr val="284066"/>
                </a:solidFill>
              </a:rPr>
              <a:t>DESAFÍOS Q4 2022 y 2023 – VENCIMIENTOS</a:t>
            </a:r>
          </a:p>
        </p:txBody>
      </p:sp>
      <p:sp>
        <p:nvSpPr>
          <p:cNvPr id="35" name="Rectángulo 13">
            <a:extLst>
              <a:ext uri="{FF2B5EF4-FFF2-40B4-BE49-F238E27FC236}">
                <a16:creationId xmlns:a16="http://schemas.microsoft.com/office/drawing/2014/main" id="{DB709BA9-28BB-4340-9318-B30A49740837}"/>
              </a:ext>
            </a:extLst>
          </p:cNvPr>
          <p:cNvSpPr/>
          <p:nvPr/>
        </p:nvSpPr>
        <p:spPr>
          <a:xfrm>
            <a:off x="0" y="499510"/>
            <a:ext cx="97451" cy="57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angle 1">
            <a:extLst>
              <a:ext uri="{FF2B5EF4-FFF2-40B4-BE49-F238E27FC236}">
                <a16:creationId xmlns:a16="http://schemas.microsoft.com/office/drawing/2014/main" id="{2BB79E7B-8673-4632-8DD0-CC0E7FEBD4A1}"/>
              </a:ext>
            </a:extLst>
          </p:cNvPr>
          <p:cNvSpPr>
            <a:spLocks noChangeArrowheads="1"/>
          </p:cNvSpPr>
          <p:nvPr/>
        </p:nvSpPr>
        <p:spPr bwMode="auto">
          <a:xfrm>
            <a:off x="97451" y="2697252"/>
            <a:ext cx="8895546" cy="178510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ct val="0"/>
              </a:spcBef>
              <a:spcAft>
                <a:spcPct val="0"/>
              </a:spcAft>
              <a:buClrTx/>
              <a:buSzTx/>
              <a:buFontTx/>
              <a:buNone/>
              <a:tabLst>
                <a:tab pos="3482975" algn="l"/>
              </a:tabLst>
            </a:pPr>
            <a:r>
              <a:rPr kumimoji="0" lang="es-MX" altLang="es-MX" sz="1000" b="0" i="0" strike="noStrike" cap="none" normalizeH="0" baseline="0" dirty="0">
                <a:ln>
                  <a:noFill/>
                </a:ln>
                <a:effectLst/>
                <a:latin typeface="+mj-lt"/>
                <a:ea typeface="Times New Roman" panose="02020603050405020304" pitchFamily="18" charset="0"/>
                <a:cs typeface="Arial" panose="020B0604020202020204" pitchFamily="34" charset="0"/>
              </a:rPr>
              <a:t>Los principales desafíos para el último trimestre de 2022 y el año 2023</a:t>
            </a:r>
            <a:r>
              <a:rPr lang="es-MX" altLang="es-MX" sz="1000" dirty="0">
                <a:latin typeface="+mj-lt"/>
                <a:ea typeface="Times New Roman" panose="02020603050405020304" pitchFamily="18" charset="0"/>
                <a:cs typeface="Arial" panose="020B0604020202020204" pitchFamily="34" charset="0"/>
              </a:rPr>
              <a:t> vienen dados por la renegociación, renovación y recolocación de los contratos que vencen, los que representan </a:t>
            </a:r>
            <a:r>
              <a:rPr lang="es-MX" altLang="es-MX" sz="1000" dirty="0">
                <a:latin typeface="+mj-lt"/>
                <a:cs typeface="Arial" panose="020B0604020202020204" pitchFamily="34" charset="0"/>
              </a:rPr>
              <a:t>un 8,28% de las </a:t>
            </a:r>
            <a:r>
              <a:rPr lang="es-MX" altLang="es-MX" sz="1000" dirty="0">
                <a:latin typeface="+mj-lt"/>
                <a:ea typeface="Times New Roman" panose="02020603050405020304" pitchFamily="18" charset="0"/>
                <a:cs typeface="Arial" panose="020B0604020202020204" pitchFamily="34" charset="0"/>
              </a:rPr>
              <a:t>rentas totales del portfolio y un 7,48% del total de pies cuadrados del portfolio. </a:t>
            </a:r>
            <a:r>
              <a:rPr lang="es-CL" altLang="es-MX" sz="1000" dirty="0">
                <a:latin typeface="+mj-lt"/>
                <a:cs typeface="Arial" panose="020B0604020202020204" pitchFamily="34" charset="0"/>
              </a:rPr>
              <a:t>Los vencimientos se encuentran diversificados en 5 de las 8 propiedades con las que cuenta el Fondo y se compone de 21 arrendatarios diferentes, dentro de los cuales no hay ninguno que represente más de un 2% del total de pies cuadrados del portfolio ni de las rentas contractuales. Respecto de los espacios vacantes en el portfolio, el principal desafío se concentra en la recolocación del espacio de </a:t>
            </a:r>
            <a:r>
              <a:rPr lang="es-CL" altLang="es-MX" sz="1000" dirty="0" err="1">
                <a:latin typeface="+mj-lt"/>
                <a:cs typeface="Arial" panose="020B0604020202020204" pitchFamily="34" charset="0"/>
              </a:rPr>
              <a:t>Constitution</a:t>
            </a:r>
            <a:r>
              <a:rPr lang="es-CL" altLang="es-MX" sz="1000" dirty="0">
                <a:latin typeface="+mj-lt"/>
                <a:cs typeface="Arial" panose="020B0604020202020204" pitchFamily="34" charset="0"/>
              </a:rPr>
              <a:t> Square que dejó “Here” a fines de julio de 2022 y para el cual ya nos encontramos en conversaciones con potenciales arrendatarios. </a:t>
            </a:r>
          </a:p>
          <a:p>
            <a:pPr marL="0" marR="0" lvl="0" indent="0" algn="just" defTabSz="914400" rtl="0" eaLnBrk="0" fontAlgn="base" latinLnBrk="0" hangingPunct="0">
              <a:lnSpc>
                <a:spcPct val="100000"/>
              </a:lnSpc>
              <a:spcBef>
                <a:spcPct val="0"/>
              </a:spcBef>
              <a:spcAft>
                <a:spcPct val="0"/>
              </a:spcAft>
              <a:buClrTx/>
              <a:buSzTx/>
              <a:buFontTx/>
              <a:buNone/>
              <a:tabLst>
                <a:tab pos="3482975" algn="l"/>
              </a:tabLst>
            </a:pPr>
            <a:endParaRPr lang="es-CL" altLang="es-MX" sz="1000" dirty="0">
              <a:latin typeface="+mj-l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82975" algn="l"/>
              </a:tabLst>
            </a:pPr>
            <a:r>
              <a:rPr lang="es-CL" altLang="es-MX" sz="1000" dirty="0">
                <a:latin typeface="+mj-lt"/>
                <a:cs typeface="Arial" panose="020B0604020202020204" pitchFamily="34" charset="0"/>
              </a:rPr>
              <a:t>En cuanto a la última inversión del Fondo, el activo residencial </a:t>
            </a:r>
            <a:r>
              <a:rPr lang="es-CL" altLang="es-MX" sz="1000" dirty="0" err="1">
                <a:latin typeface="+mj-lt"/>
                <a:cs typeface="Arial" panose="020B0604020202020204" pitchFamily="34" charset="0"/>
              </a:rPr>
              <a:t>Multifamily</a:t>
            </a:r>
            <a:r>
              <a:rPr lang="es-CL" altLang="es-MX" sz="1000" dirty="0">
                <a:latin typeface="+mj-lt"/>
                <a:cs typeface="Arial" panose="020B0604020202020204" pitchFamily="34" charset="0"/>
              </a:rPr>
              <a:t> The </a:t>
            </a:r>
            <a:r>
              <a:rPr lang="es-CL" altLang="es-MX" sz="1000" dirty="0" err="1">
                <a:latin typeface="+mj-lt"/>
                <a:cs typeface="Arial" panose="020B0604020202020204" pitchFamily="34" charset="0"/>
              </a:rPr>
              <a:t>Commons</a:t>
            </a:r>
            <a:r>
              <a:rPr lang="es-CL" altLang="es-MX" sz="1000" dirty="0">
                <a:latin typeface="+mj-lt"/>
                <a:cs typeface="Arial" panose="020B0604020202020204" pitchFamily="34" charset="0"/>
              </a:rPr>
              <a:t>, los desafíos futuros se concentran en la ejecución del plan de CAPEX de las unidades y la estrategia de arriendos y colocación de la propiedad. Desde la compra en marzo de este año se ha a</a:t>
            </a:r>
            <a:r>
              <a:rPr lang="es-MX" sz="1000" dirty="0" err="1">
                <a:latin typeface="+mj-lt"/>
                <a:cs typeface="Arial" panose="020B0604020202020204" pitchFamily="34" charset="0"/>
              </a:rPr>
              <a:t>vanzado</a:t>
            </a:r>
            <a:r>
              <a:rPr lang="es-MX" sz="1000" dirty="0">
                <a:latin typeface="+mj-lt"/>
                <a:cs typeface="Arial" panose="020B0604020202020204" pitchFamily="34" charset="0"/>
              </a:rPr>
              <a:t> más rápido de lo esperado en la remodelación de las unidades y al cierre del Q3 2022 hay 240 unidades completamente remodeladas (85% del total). Dadas las expectativas generadas por esta mayor velocidad de ejecución, se espera terminar con el plan de remodelación de interiores durante el Q4 2022. Respecto de la colocación de la propiedad, al cierre del Q3 2022 se encuentran arrendadas un 58% de las unidades y ocupadas físicamente un 45% del total. </a:t>
            </a:r>
            <a:endParaRPr lang="es-ES" altLang="es-MX" sz="1000" dirty="0">
              <a:latin typeface="+mj-lt"/>
              <a:cs typeface="Arial" panose="020B0604020202020204" pitchFamily="34" charset="0"/>
            </a:endParaRPr>
          </a:p>
        </p:txBody>
      </p:sp>
      <p:graphicFrame>
        <p:nvGraphicFramePr>
          <p:cNvPr id="4" name="Tabla 3">
            <a:extLst>
              <a:ext uri="{FF2B5EF4-FFF2-40B4-BE49-F238E27FC236}">
                <a16:creationId xmlns:a16="http://schemas.microsoft.com/office/drawing/2014/main" id="{4429F608-3970-1313-F1A9-F992B2EB26D8}"/>
              </a:ext>
            </a:extLst>
          </p:cNvPr>
          <p:cNvGraphicFramePr>
            <a:graphicFrameLocks noGrp="1"/>
          </p:cNvGraphicFramePr>
          <p:nvPr>
            <p:extLst>
              <p:ext uri="{D42A27DB-BD31-4B8C-83A1-F6EECF244321}">
                <p14:modId xmlns:p14="http://schemas.microsoft.com/office/powerpoint/2010/main" val="2045965587"/>
              </p:ext>
            </p:extLst>
          </p:nvPr>
        </p:nvGraphicFramePr>
        <p:xfrm>
          <a:off x="1262592" y="1117855"/>
          <a:ext cx="6618815" cy="1523340"/>
        </p:xfrm>
        <a:graphic>
          <a:graphicData uri="http://schemas.openxmlformats.org/drawingml/2006/table">
            <a:tbl>
              <a:tblPr/>
              <a:tblGrid>
                <a:gridCol w="1298059">
                  <a:extLst>
                    <a:ext uri="{9D8B030D-6E8A-4147-A177-3AD203B41FA5}">
                      <a16:colId xmlns:a16="http://schemas.microsoft.com/office/drawing/2014/main" val="762523852"/>
                    </a:ext>
                  </a:extLst>
                </a:gridCol>
                <a:gridCol w="1298059">
                  <a:extLst>
                    <a:ext uri="{9D8B030D-6E8A-4147-A177-3AD203B41FA5}">
                      <a16:colId xmlns:a16="http://schemas.microsoft.com/office/drawing/2014/main" val="537605065"/>
                    </a:ext>
                  </a:extLst>
                </a:gridCol>
                <a:gridCol w="1362319">
                  <a:extLst>
                    <a:ext uri="{9D8B030D-6E8A-4147-A177-3AD203B41FA5}">
                      <a16:colId xmlns:a16="http://schemas.microsoft.com/office/drawing/2014/main" val="3344074252"/>
                    </a:ext>
                  </a:extLst>
                </a:gridCol>
                <a:gridCol w="1362319">
                  <a:extLst>
                    <a:ext uri="{9D8B030D-6E8A-4147-A177-3AD203B41FA5}">
                      <a16:colId xmlns:a16="http://schemas.microsoft.com/office/drawing/2014/main" val="2148866694"/>
                    </a:ext>
                  </a:extLst>
                </a:gridCol>
                <a:gridCol w="1298059">
                  <a:extLst>
                    <a:ext uri="{9D8B030D-6E8A-4147-A177-3AD203B41FA5}">
                      <a16:colId xmlns:a16="http://schemas.microsoft.com/office/drawing/2014/main" val="2653453054"/>
                    </a:ext>
                  </a:extLst>
                </a:gridCol>
              </a:tblGrid>
              <a:tr h="217620">
                <a:tc>
                  <a:txBody>
                    <a:bodyPr/>
                    <a:lstStyle/>
                    <a:p>
                      <a:pPr algn="ctr" rtl="0" fontAlgn="ctr"/>
                      <a:r>
                        <a:rPr lang="es-CL" sz="1200" b="1" i="0" u="none" strike="noStrike" dirty="0">
                          <a:solidFill>
                            <a:srgbClr val="000000"/>
                          </a:solidFill>
                          <a:effectLst/>
                          <a:latin typeface="Calibri Light" panose="020F0302020204030204" pitchFamily="34" charset="0"/>
                        </a:rPr>
                        <a:t>Vencimientos </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a:solidFill>
                            <a:srgbClr val="000000"/>
                          </a:solidFill>
                          <a:effectLst/>
                          <a:latin typeface="Calibri Light" panose="020F0302020204030204" pitchFamily="34" charset="0"/>
                        </a:rPr>
                        <a:t>Arrendatario</a:t>
                      </a:r>
                    </a:p>
                  </a:txBody>
                  <a:tcPr marL="6350" marR="6350" marT="635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a:solidFill>
                            <a:srgbClr val="000000"/>
                          </a:solidFill>
                          <a:effectLst/>
                          <a:latin typeface="Calibri Light" panose="020F0302020204030204" pitchFamily="34" charset="0"/>
                        </a:rPr>
                        <a:t>SF Totales</a:t>
                      </a:r>
                    </a:p>
                  </a:txBody>
                  <a:tcPr marL="6350" marR="6350" marT="635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a:solidFill>
                            <a:srgbClr val="000000"/>
                          </a:solidFill>
                          <a:effectLst/>
                          <a:latin typeface="Calibri Light" panose="020F0302020204030204" pitchFamily="34" charset="0"/>
                        </a:rPr>
                        <a:t>% SF del Portfolio</a:t>
                      </a:r>
                    </a:p>
                  </a:txBody>
                  <a:tcPr marL="6350" marR="6350" marT="6350"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dirty="0">
                          <a:solidFill>
                            <a:srgbClr val="000000"/>
                          </a:solidFill>
                          <a:effectLst/>
                          <a:latin typeface="Calibri Light" panose="020F0302020204030204" pitchFamily="34" charset="0"/>
                        </a:rPr>
                        <a:t>% USD del Portfolio</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50724"/>
                  </a:ext>
                </a:extLst>
              </a:tr>
              <a:tr h="217620">
                <a:tc>
                  <a:txBody>
                    <a:bodyPr/>
                    <a:lstStyle/>
                    <a:p>
                      <a:pPr algn="ctr" rtl="0" fontAlgn="ctr"/>
                      <a:r>
                        <a:rPr lang="es-CL" sz="1200" b="0" i="0" u="none" strike="noStrike">
                          <a:solidFill>
                            <a:srgbClr val="000000"/>
                          </a:solidFill>
                          <a:effectLst/>
                          <a:latin typeface="Calibri Light" panose="020F0302020204030204" pitchFamily="34" charset="0"/>
                        </a:rPr>
                        <a:t>2022</a:t>
                      </a:r>
                    </a:p>
                  </a:txBody>
                  <a:tcPr marL="6350" marR="6350" marT="6350"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dirty="0" err="1">
                          <a:solidFill>
                            <a:srgbClr val="000000"/>
                          </a:solidFill>
                          <a:effectLst/>
                          <a:latin typeface="Calibri Light" panose="020F0302020204030204" pitchFamily="34" charset="0"/>
                        </a:rPr>
                        <a:t>Constitution</a:t>
                      </a:r>
                      <a:r>
                        <a:rPr lang="es-CL" sz="1200" b="0" i="0" u="none" strike="noStrike" dirty="0">
                          <a:solidFill>
                            <a:srgbClr val="000000"/>
                          </a:solidFill>
                          <a:effectLst/>
                          <a:latin typeface="Calibri Light" panose="020F0302020204030204" pitchFamily="34" charset="0"/>
                        </a:rPr>
                        <a:t> Square</a:t>
                      </a:r>
                    </a:p>
                  </a:txBody>
                  <a:tcPr marL="6350" marR="6350" marT="635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dirty="0">
                          <a:solidFill>
                            <a:srgbClr val="000000"/>
                          </a:solidFill>
                          <a:effectLst/>
                          <a:latin typeface="Calibri Light" panose="020F0302020204030204" pitchFamily="34" charset="0"/>
                        </a:rPr>
                        <a:t>4.261</a:t>
                      </a:r>
                    </a:p>
                  </a:txBody>
                  <a:tcPr marL="6350" marR="6350" marT="635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a:solidFill>
                            <a:srgbClr val="000000"/>
                          </a:solidFill>
                          <a:effectLst/>
                          <a:latin typeface="Calibri Light" panose="020F0302020204030204" pitchFamily="34" charset="0"/>
                        </a:rPr>
                        <a:t>0,66%</a:t>
                      </a:r>
                    </a:p>
                  </a:txBody>
                  <a:tcPr marL="6350" marR="6350" marT="635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a:solidFill>
                            <a:srgbClr val="000000"/>
                          </a:solidFill>
                          <a:effectLst/>
                          <a:latin typeface="Calibri Light" panose="020F0302020204030204" pitchFamily="34" charset="0"/>
                        </a:rPr>
                        <a:t>1,26%</a:t>
                      </a:r>
                    </a:p>
                  </a:txBody>
                  <a:tcPr marL="6350" marR="6350" marT="6350"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760339"/>
                  </a:ext>
                </a:extLst>
              </a:tr>
              <a:tr h="217620">
                <a:tc rowSpan="4">
                  <a:txBody>
                    <a:bodyPr/>
                    <a:lstStyle/>
                    <a:p>
                      <a:pPr algn="ctr" rtl="0" fontAlgn="ctr"/>
                      <a:r>
                        <a:rPr lang="es-CL" sz="1200" b="0" i="0" u="none" strike="noStrike" dirty="0">
                          <a:solidFill>
                            <a:srgbClr val="000000"/>
                          </a:solidFill>
                          <a:effectLst/>
                          <a:latin typeface="Calibri Light" panose="020F0302020204030204" pitchFamily="34" charset="0"/>
                        </a:rPr>
                        <a:t>2023</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a:solidFill>
                            <a:srgbClr val="000000"/>
                          </a:solidFill>
                          <a:effectLst/>
                          <a:latin typeface="Calibri Light" panose="020F0302020204030204" pitchFamily="34" charset="0"/>
                        </a:rPr>
                        <a:t>100 Franklin</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8.150</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L" sz="1200" b="0" i="0" u="none" strike="noStrike" dirty="0">
                          <a:solidFill>
                            <a:srgbClr val="000000"/>
                          </a:solidFill>
                          <a:effectLst/>
                          <a:latin typeface="Calibri Light" panose="020F0302020204030204" pitchFamily="34" charset="0"/>
                        </a:rPr>
                        <a:t>1,26%</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1,44%</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93554148"/>
                  </a:ext>
                </a:extLst>
              </a:tr>
              <a:tr h="217620">
                <a:tc vMerge="1">
                  <a:txBody>
                    <a:bodyPr/>
                    <a:lstStyle/>
                    <a:p>
                      <a:endParaRPr lang="es-CL"/>
                    </a:p>
                  </a:txBody>
                  <a:tcPr/>
                </a:tc>
                <a:tc>
                  <a:txBody>
                    <a:bodyPr/>
                    <a:lstStyle/>
                    <a:p>
                      <a:pPr algn="ctr" rtl="0" fontAlgn="ctr"/>
                      <a:r>
                        <a:rPr lang="es-CL" sz="1200" b="0" i="0" u="none" strike="noStrike">
                          <a:solidFill>
                            <a:srgbClr val="000000"/>
                          </a:solidFill>
                          <a:effectLst/>
                          <a:latin typeface="Calibri Light" panose="020F0302020204030204" pitchFamily="34" charset="0"/>
                        </a:rPr>
                        <a:t>The River Oaks</a:t>
                      </a:r>
                    </a:p>
                  </a:txBody>
                  <a:tcPr marL="6350" marR="6350" marT="6350" marB="0" anchor="ctr">
                    <a:lnL>
                      <a:noFill/>
                    </a:lnL>
                    <a:lnR>
                      <a:noFill/>
                    </a:lnR>
                    <a:lnT>
                      <a:noFill/>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29.200</a:t>
                      </a:r>
                    </a:p>
                  </a:txBody>
                  <a:tcPr marL="6350" marR="6350" marT="6350" marB="0" anchor="ctr">
                    <a:lnL>
                      <a:noFill/>
                    </a:lnL>
                    <a:lnR>
                      <a:noFill/>
                    </a:lnR>
                    <a:lnT>
                      <a:noFill/>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4,50%</a:t>
                      </a:r>
                    </a:p>
                  </a:txBody>
                  <a:tcPr marL="6350" marR="6350" marT="6350" marB="0" anchor="ctr">
                    <a:lnL>
                      <a:noFill/>
                    </a:lnL>
                    <a:lnR>
                      <a:noFill/>
                    </a:lnR>
                    <a:lnT>
                      <a:noFill/>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4,44%</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582934237"/>
                  </a:ext>
                </a:extLst>
              </a:tr>
              <a:tr h="217620">
                <a:tc vMerge="1">
                  <a:txBody>
                    <a:bodyPr/>
                    <a:lstStyle/>
                    <a:p>
                      <a:endParaRPr lang="es-CL"/>
                    </a:p>
                  </a:txBody>
                  <a:tcPr/>
                </a:tc>
                <a:tc>
                  <a:txBody>
                    <a:bodyPr/>
                    <a:lstStyle/>
                    <a:p>
                      <a:pPr algn="ctr" rtl="0" fontAlgn="ctr"/>
                      <a:r>
                        <a:rPr lang="es-CL" sz="1200" b="0" i="0" u="none" strike="noStrike">
                          <a:solidFill>
                            <a:srgbClr val="000000"/>
                          </a:solidFill>
                          <a:effectLst/>
                          <a:latin typeface="Calibri Light" panose="020F0302020204030204" pitchFamily="34" charset="0"/>
                        </a:rPr>
                        <a:t>Northlake I &amp; II</a:t>
                      </a:r>
                    </a:p>
                  </a:txBody>
                  <a:tcPr marL="6350" marR="6350" marT="6350" marB="0" anchor="ctr">
                    <a:lnL>
                      <a:noFill/>
                    </a:lnL>
                    <a:lnR>
                      <a:noFill/>
                    </a:lnR>
                    <a:lnT>
                      <a:noFill/>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1.179</a:t>
                      </a:r>
                    </a:p>
                  </a:txBody>
                  <a:tcPr marL="6350" marR="6350" marT="6350" marB="0" anchor="ctr">
                    <a:lnL>
                      <a:noFill/>
                    </a:lnL>
                    <a:lnR>
                      <a:noFill/>
                    </a:lnR>
                    <a:lnT>
                      <a:noFill/>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0,18%</a:t>
                      </a:r>
                    </a:p>
                  </a:txBody>
                  <a:tcPr marL="6350" marR="6350" marT="6350" marB="0" anchor="ctr">
                    <a:lnL>
                      <a:noFill/>
                    </a:lnL>
                    <a:lnR>
                      <a:noFill/>
                    </a:lnR>
                    <a:lnT>
                      <a:noFill/>
                    </a:lnT>
                    <a:lnB>
                      <a:noFill/>
                    </a:lnB>
                  </a:tcPr>
                </a:tc>
                <a:tc>
                  <a:txBody>
                    <a:bodyPr/>
                    <a:lstStyle/>
                    <a:p>
                      <a:pPr algn="ctr" rtl="0" fontAlgn="ctr"/>
                      <a:r>
                        <a:rPr lang="es-CL" sz="1200" b="0" i="0" u="none" strike="noStrike">
                          <a:solidFill>
                            <a:srgbClr val="000000"/>
                          </a:solidFill>
                          <a:effectLst/>
                          <a:latin typeface="Calibri Light" panose="020F0302020204030204" pitchFamily="34" charset="0"/>
                        </a:rPr>
                        <a:t>0,18%</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73154180"/>
                  </a:ext>
                </a:extLst>
              </a:tr>
              <a:tr h="217620">
                <a:tc vMerge="1">
                  <a:txBody>
                    <a:bodyPr/>
                    <a:lstStyle/>
                    <a:p>
                      <a:endParaRPr lang="es-CL"/>
                    </a:p>
                  </a:txBody>
                  <a:tcPr/>
                </a:tc>
                <a:tc>
                  <a:txBody>
                    <a:bodyPr/>
                    <a:lstStyle/>
                    <a:p>
                      <a:pPr algn="ctr" rtl="0" fontAlgn="ctr"/>
                      <a:r>
                        <a:rPr lang="es-CL" sz="1200" b="0" i="0" u="none" strike="noStrike">
                          <a:solidFill>
                            <a:srgbClr val="000000"/>
                          </a:solidFill>
                          <a:effectLst/>
                          <a:latin typeface="Calibri Light" panose="020F0302020204030204" pitchFamily="34" charset="0"/>
                        </a:rPr>
                        <a:t>One North Main</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a:solidFill>
                            <a:srgbClr val="000000"/>
                          </a:solidFill>
                          <a:effectLst/>
                          <a:latin typeface="Calibri Light" panose="020F0302020204030204" pitchFamily="34" charset="0"/>
                        </a:rPr>
                        <a:t>5.697</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a:solidFill>
                            <a:srgbClr val="000000"/>
                          </a:solidFill>
                          <a:effectLst/>
                          <a:latin typeface="Calibri Light" panose="020F0302020204030204" pitchFamily="34" charset="0"/>
                        </a:rPr>
                        <a:t>0,88%</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ctr"/>
                      <a:r>
                        <a:rPr lang="es-CL" sz="1200" b="0" i="0" u="none" strike="noStrike">
                          <a:solidFill>
                            <a:srgbClr val="000000"/>
                          </a:solidFill>
                          <a:effectLst/>
                          <a:latin typeface="Calibri Light" panose="020F0302020204030204" pitchFamily="34" charset="0"/>
                        </a:rPr>
                        <a:t>0,96%</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755010"/>
                  </a:ext>
                </a:extLst>
              </a:tr>
              <a:tr h="217620">
                <a:tc>
                  <a:txBody>
                    <a:bodyPr/>
                    <a:lstStyle/>
                    <a:p>
                      <a:pPr algn="ctr" rtl="0" fontAlgn="ctr"/>
                      <a:r>
                        <a:rPr lang="es-CL" sz="1200" b="0" i="0" u="none" strike="noStrike" dirty="0">
                          <a:solidFill>
                            <a:srgbClr val="000000"/>
                          </a:solidFill>
                          <a:effectLst/>
                          <a:latin typeface="Calibri Light" panose="020F0302020204030204" pitchFamily="34" charset="0"/>
                        </a:rPr>
                        <a:t> </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a:solidFill>
                            <a:srgbClr val="000000"/>
                          </a:solidFill>
                          <a:effectLst/>
                          <a:latin typeface="Calibri Light" panose="020F0302020204030204" pitchFamily="34" charset="0"/>
                        </a:rPr>
                        <a:t>Total</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dirty="0">
                          <a:solidFill>
                            <a:srgbClr val="000000"/>
                          </a:solidFill>
                          <a:effectLst/>
                          <a:latin typeface="Calibri Light" panose="020F0302020204030204" pitchFamily="34" charset="0"/>
                        </a:rPr>
                        <a:t>48.487</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a:solidFill>
                            <a:srgbClr val="000000"/>
                          </a:solidFill>
                          <a:effectLst/>
                          <a:latin typeface="Calibri Light" panose="020F0302020204030204" pitchFamily="34" charset="0"/>
                        </a:rPr>
                        <a:t>7,48%</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L" sz="1200" b="1" i="0" u="none" strike="noStrike" dirty="0">
                          <a:solidFill>
                            <a:srgbClr val="000000"/>
                          </a:solidFill>
                          <a:effectLst/>
                          <a:latin typeface="Calibri Light" panose="020F0302020204030204" pitchFamily="34" charset="0"/>
                        </a:rPr>
                        <a:t>8,28%</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530059"/>
                  </a:ext>
                </a:extLst>
              </a:tr>
            </a:tbl>
          </a:graphicData>
        </a:graphic>
      </p:graphicFrame>
    </p:spTree>
    <p:extLst>
      <p:ext uri="{BB962C8B-B14F-4D97-AF65-F5344CB8AC3E}">
        <p14:creationId xmlns:p14="http://schemas.microsoft.com/office/powerpoint/2010/main" val="19153231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1BDD041C159C47895821889C067F75" ma:contentTypeVersion="3" ma:contentTypeDescription="Create a new document." ma:contentTypeScope="" ma:versionID="90e1f6311a4b6051ce2200366d1c4599">
  <xsd:schema xmlns:xsd="http://www.w3.org/2001/XMLSchema" xmlns:xs="http://www.w3.org/2001/XMLSchema" xmlns:p="http://schemas.microsoft.com/office/2006/metadata/properties" xmlns:ns3="4ed4e130-35e5-48dc-9b13-bfbc83178f9e" targetNamespace="http://schemas.microsoft.com/office/2006/metadata/properties" ma:root="true" ma:fieldsID="9e4e518763af5862ce264e945d373f76" ns3:_="">
    <xsd:import namespace="4ed4e130-35e5-48dc-9b13-bfbc83178f9e"/>
    <xsd:element name="properties">
      <xsd:complexType>
        <xsd:sequence>
          <xsd:element name="documentManagement">
            <xsd:complexType>
              <xsd:all>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4e130-35e5-48dc-9b13-bfbc83178f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3F19CA-45F1-4954-8E04-7BD93BFA97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d4e130-35e5-48dc-9b13-bfbc83178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E20368-009A-4706-988F-24CC00B7CF37}">
  <ds:schemaRefs>
    <ds:schemaRef ds:uri="http://purl.org/dc/terms/"/>
    <ds:schemaRef ds:uri="http://schemas.microsoft.com/office/2006/documentManagement/types"/>
    <ds:schemaRef ds:uri="4ed4e130-35e5-48dc-9b13-bfbc83178f9e"/>
    <ds:schemaRef ds:uri="http://purl.org/dc/dcmitype/"/>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1EFA511B-2317-4500-BF61-1E09B84D89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21980</TotalTime>
  <Words>2117</Words>
  <Application>Microsoft Office PowerPoint</Application>
  <PresentationFormat>Presentación en pantalla (4:3)</PresentationFormat>
  <Paragraphs>294</Paragraphs>
  <Slides>11</Slides>
  <Notes>3</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11</vt:i4>
      </vt:variant>
    </vt:vector>
  </HeadingPairs>
  <TitlesOfParts>
    <vt:vector size="16" baseType="lpstr">
      <vt:lpstr>Arial</vt:lpstr>
      <vt:lpstr>Calibri</vt:lpstr>
      <vt:lpstr>Calibri Light</vt:lpstr>
      <vt:lpstr>Tema de Office</vt:lpstr>
      <vt:lpstr>1_Tema de Office</vt:lpstr>
      <vt:lpstr>Fondo Independencia CORE US I Análisis Razonado – Q3 2022</vt:lpstr>
      <vt:lpstr>RESUMEN EJECUTIVO</vt:lpstr>
      <vt:lpstr>CARTERA DE ACTIVOS</vt:lpstr>
      <vt:lpstr>Presentación de PowerPoint</vt:lpstr>
      <vt:lpstr>UBICACIONES – Cartera Actual</vt:lpstr>
      <vt:lpstr>UBICACIONES – Cartera Actual</vt:lpstr>
      <vt:lpstr>PERFIL DE ARRENDATARIOS</vt:lpstr>
      <vt:lpstr>Presentación de PowerPoint</vt:lpstr>
      <vt:lpstr>DESAFÍOS Q4 2022 y 2023 – VENCIMIENTOS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Fondo Independencia CORE US I Análisis Razonado– Q1.2020</dc:title>
  <dc:creator>Maria Jesus Rabat</dc:creator>
  <cp:lastModifiedBy>Ignacio Ossandon</cp:lastModifiedBy>
  <cp:revision>741</cp:revision>
  <cp:lastPrinted>2022-03-22T14:15:42Z</cp:lastPrinted>
  <dcterms:created xsi:type="dcterms:W3CDTF">2020-05-11T21:58:31Z</dcterms:created>
  <dcterms:modified xsi:type="dcterms:W3CDTF">2022-12-23T13:31:16Z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0x010100751BDD041C159C47895821889C067F75</vt:lpwstr>
  </property>
</Properties>
</file>